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slideLayouts/slideLayout14.xml" ContentType="application/vnd.openxmlformats-officedocument.presentationml.slideLayout+xml"/>
  <Override PartName="/ppt/theme/theme10.xml" ContentType="application/vnd.openxmlformats-officedocument.theme+xml"/>
  <Override PartName="/ppt/slideLayouts/slideLayout15.xml" ContentType="application/vnd.openxmlformats-officedocument.presentationml.slideLayout+xml"/>
  <Override PartName="/ppt/theme/theme11.xml" ContentType="application/vnd.openxmlformats-officedocument.theme+xml"/>
  <Override PartName="/ppt/slideLayouts/slideLayout16.xml" ContentType="application/vnd.openxmlformats-officedocument.presentationml.slideLayout+xml"/>
  <Override PartName="/ppt/theme/theme12.xml" ContentType="application/vnd.openxmlformats-officedocument.theme+xml"/>
  <Override PartName="/ppt/slideLayouts/slideLayout17.xml" ContentType="application/vnd.openxmlformats-officedocument.presentationml.slideLayout+xml"/>
  <Override PartName="/ppt/theme/theme13.xml" ContentType="application/vnd.openxmlformats-officedocument.theme+xml"/>
  <Override PartName="/ppt/slideLayouts/slideLayout18.xml" ContentType="application/vnd.openxmlformats-officedocument.presentationml.slideLayout+xml"/>
  <Override PartName="/ppt/theme/theme14.xml" ContentType="application/vnd.openxmlformats-officedocument.theme+xml"/>
  <Override PartName="/ppt/slideLayouts/slideLayout19.xml" ContentType="application/vnd.openxmlformats-officedocument.presentationml.slideLayout+xml"/>
  <Override PartName="/ppt/theme/theme1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6.xml" ContentType="application/vnd.openxmlformats-officedocument.theme+xml"/>
  <Override PartName="/ppt/slideLayouts/slideLayout22.xml" ContentType="application/vnd.openxmlformats-officedocument.presentationml.slideLayout+xml"/>
  <Override PartName="/ppt/theme/theme1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slideLayouts/slideLayout26.xml" ContentType="application/vnd.openxmlformats-officedocument.presentationml.slideLayout+xml"/>
  <Override PartName="/ppt/theme/theme19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5.xml" ContentType="application/vnd.openxmlformats-officedocument.presentationml.notesSlide+xml"/>
  <Override PartName="/ppt/tags/tag75.xml" ContentType="application/vnd.openxmlformats-officedocument.presentationml.tags+xml"/>
  <Override PartName="/ppt/notesSlides/notesSlide16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7.xml" ContentType="application/vnd.openxmlformats-officedocument.presentationml.notesSlide+xml"/>
  <Override PartName="/ppt/tags/tag97.xml" ContentType="application/vnd.openxmlformats-officedocument.presentationml.tags+xml"/>
  <Override PartName="/ppt/notesSlides/notesSlide18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9.xml" ContentType="application/vnd.openxmlformats-officedocument.presentationml.notesSlide+xml"/>
  <Override PartName="/ppt/tags/tag100.xml" ContentType="application/vnd.openxmlformats-officedocument.presentationml.tags+xml"/>
  <Override PartName="/ppt/notesSlides/notesSlide20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1.xml" ContentType="application/vnd.openxmlformats-officedocument.presentationml.notesSlide+xml"/>
  <Override PartName="/ppt/tags/tag105.xml" ContentType="application/vnd.openxmlformats-officedocument.presentationml.tags+xml"/>
  <Override PartName="/ppt/notesSlides/notesSlide22.xml" ContentType="application/vnd.openxmlformats-officedocument.presentationml.notesSlide+xml"/>
  <Override PartName="/ppt/tags/tag106.xml" ContentType="application/vnd.openxmlformats-officedocument.presentationml.tags+xml"/>
  <Override PartName="/ppt/notesSlides/notesSlide23.xml" ContentType="application/vnd.openxmlformats-officedocument.presentationml.notesSlide+xml"/>
  <Override PartName="/ppt/tags/tag107.xml" ContentType="application/vnd.openxmlformats-officedocument.presentationml.tags+xml"/>
  <Override PartName="/ppt/notesSlides/notesSlide24.xml" ContentType="application/vnd.openxmlformats-officedocument.presentationml.notesSlide+xml"/>
  <Override PartName="/ppt/tags/tag108.xml" ContentType="application/vnd.openxmlformats-officedocument.presentationml.tags+xml"/>
  <Override PartName="/ppt/notesSlides/notesSlide25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  <p:sldMasterId id="2147484321" r:id="rId20"/>
  </p:sldMasterIdLst>
  <p:notesMasterIdLst>
    <p:notesMasterId r:id="rId131"/>
  </p:notesMasterIdLst>
  <p:handoutMasterIdLst>
    <p:handoutMasterId r:id="rId132"/>
  </p:handoutMasterIdLst>
  <p:sldIdLst>
    <p:sldId id="457" r:id="rId21"/>
    <p:sldId id="460" r:id="rId22"/>
    <p:sldId id="560" r:id="rId23"/>
    <p:sldId id="486" r:id="rId24"/>
    <p:sldId id="427" r:id="rId25"/>
    <p:sldId id="463" r:id="rId26"/>
    <p:sldId id="572" r:id="rId27"/>
    <p:sldId id="488" r:id="rId28"/>
    <p:sldId id="489" r:id="rId29"/>
    <p:sldId id="490" r:id="rId30"/>
    <p:sldId id="417" r:id="rId31"/>
    <p:sldId id="491" r:id="rId32"/>
    <p:sldId id="554" r:id="rId33"/>
    <p:sldId id="553" r:id="rId34"/>
    <p:sldId id="555" r:id="rId35"/>
    <p:sldId id="556" r:id="rId36"/>
    <p:sldId id="557" r:id="rId37"/>
    <p:sldId id="419" r:id="rId38"/>
    <p:sldId id="492" r:id="rId39"/>
    <p:sldId id="567" r:id="rId40"/>
    <p:sldId id="493" r:id="rId41"/>
    <p:sldId id="547" r:id="rId42"/>
    <p:sldId id="496" r:id="rId43"/>
    <p:sldId id="546" r:id="rId44"/>
    <p:sldId id="578" r:id="rId45"/>
    <p:sldId id="579" r:id="rId46"/>
    <p:sldId id="495" r:id="rId47"/>
    <p:sldId id="577" r:id="rId48"/>
    <p:sldId id="561" r:id="rId49"/>
    <p:sldId id="596" r:id="rId50"/>
    <p:sldId id="498" r:id="rId51"/>
    <p:sldId id="499" r:id="rId52"/>
    <p:sldId id="500" r:id="rId53"/>
    <p:sldId id="584" r:id="rId54"/>
    <p:sldId id="501" r:id="rId55"/>
    <p:sldId id="503" r:id="rId56"/>
    <p:sldId id="504" r:id="rId57"/>
    <p:sldId id="505" r:id="rId58"/>
    <p:sldId id="564" r:id="rId59"/>
    <p:sldId id="545" r:id="rId60"/>
    <p:sldId id="593" r:id="rId61"/>
    <p:sldId id="587" r:id="rId62"/>
    <p:sldId id="429" r:id="rId63"/>
    <p:sldId id="502" r:id="rId64"/>
    <p:sldId id="506" r:id="rId65"/>
    <p:sldId id="507" r:id="rId66"/>
    <p:sldId id="509" r:id="rId67"/>
    <p:sldId id="510" r:id="rId68"/>
    <p:sldId id="421" r:id="rId69"/>
    <p:sldId id="511" r:id="rId70"/>
    <p:sldId id="497" r:id="rId71"/>
    <p:sldId id="435" r:id="rId72"/>
    <p:sldId id="563" r:id="rId73"/>
    <p:sldId id="513" r:id="rId74"/>
    <p:sldId id="514" r:id="rId75"/>
    <p:sldId id="515" r:id="rId76"/>
    <p:sldId id="516" r:id="rId77"/>
    <p:sldId id="562" r:id="rId78"/>
    <p:sldId id="517" r:id="rId79"/>
    <p:sldId id="518" r:id="rId80"/>
    <p:sldId id="519" r:id="rId81"/>
    <p:sldId id="521" r:id="rId82"/>
    <p:sldId id="585" r:id="rId83"/>
    <p:sldId id="586" r:id="rId84"/>
    <p:sldId id="594" r:id="rId85"/>
    <p:sldId id="522" r:id="rId86"/>
    <p:sldId id="530" r:id="rId87"/>
    <p:sldId id="526" r:id="rId88"/>
    <p:sldId id="523" r:id="rId89"/>
    <p:sldId id="524" r:id="rId90"/>
    <p:sldId id="525" r:id="rId91"/>
    <p:sldId id="527" r:id="rId92"/>
    <p:sldId id="529" r:id="rId93"/>
    <p:sldId id="573" r:id="rId94"/>
    <p:sldId id="574" r:id="rId95"/>
    <p:sldId id="595" r:id="rId96"/>
    <p:sldId id="582" r:id="rId97"/>
    <p:sldId id="583" r:id="rId98"/>
    <p:sldId id="575" r:id="rId99"/>
    <p:sldId id="576" r:id="rId100"/>
    <p:sldId id="531" r:id="rId101"/>
    <p:sldId id="532" r:id="rId102"/>
    <p:sldId id="533" r:id="rId103"/>
    <p:sldId id="580" r:id="rId104"/>
    <p:sldId id="581" r:id="rId105"/>
    <p:sldId id="534" r:id="rId106"/>
    <p:sldId id="535" r:id="rId107"/>
    <p:sldId id="536" r:id="rId108"/>
    <p:sldId id="537" r:id="rId109"/>
    <p:sldId id="539" r:id="rId110"/>
    <p:sldId id="540" r:id="rId111"/>
    <p:sldId id="565" r:id="rId112"/>
    <p:sldId id="588" r:id="rId113"/>
    <p:sldId id="592" r:id="rId114"/>
    <p:sldId id="590" r:id="rId115"/>
    <p:sldId id="591" r:id="rId116"/>
    <p:sldId id="568" r:id="rId117"/>
    <p:sldId id="569" r:id="rId118"/>
    <p:sldId id="570" r:id="rId119"/>
    <p:sldId id="571" r:id="rId120"/>
    <p:sldId id="566" r:id="rId121"/>
    <p:sldId id="541" r:id="rId122"/>
    <p:sldId id="542" r:id="rId123"/>
    <p:sldId id="548" r:id="rId124"/>
    <p:sldId id="549" r:id="rId125"/>
    <p:sldId id="551" r:id="rId126"/>
    <p:sldId id="552" r:id="rId127"/>
    <p:sldId id="558" r:id="rId128"/>
    <p:sldId id="559" r:id="rId129"/>
    <p:sldId id="459" r:id="rId130"/>
  </p:sldIdLst>
  <p:sldSz cx="16249650" cy="9144000"/>
  <p:notesSz cx="6858000" cy="9144000"/>
  <p:custDataLst>
    <p:tags r:id="rId13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903" userDrawn="1">
          <p15:clr>
            <a:srgbClr val="A4A3A4"/>
          </p15:clr>
        </p15:guide>
        <p15:guide id="2" pos="5141" userDrawn="1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103" userDrawn="1">
          <p15:clr>
            <a:srgbClr val="A4A3A4"/>
          </p15:clr>
        </p15:guide>
        <p15:guide id="5" pos="446" userDrawn="1">
          <p15:clr>
            <a:srgbClr val="A4A3A4"/>
          </p15:clr>
        </p15:guide>
        <p15:guide id="6" pos="9772">
          <p15:clr>
            <a:srgbClr val="A4A3A4"/>
          </p15:clr>
        </p15:guide>
        <p15:guide id="7" pos="4820">
          <p15:clr>
            <a:srgbClr val="A4A3A4"/>
          </p15:clr>
        </p15:guide>
        <p15:guide id="8" pos="5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FAA61A"/>
    <a:srgbClr val="58595B"/>
    <a:srgbClr val="A6CE39"/>
    <a:srgbClr val="FFFFFF"/>
    <a:srgbClr val="F15A22"/>
    <a:srgbClr val="FFCC00"/>
    <a:srgbClr val="DEDC00"/>
    <a:srgbClr val="F1E503"/>
    <a:srgbClr val="FFE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176" autoAdjust="0"/>
  </p:normalViewPr>
  <p:slideViewPr>
    <p:cSldViewPr snapToGrid="0">
      <p:cViewPr varScale="1">
        <p:scale>
          <a:sx n="61" d="100"/>
          <a:sy n="61" d="100"/>
        </p:scale>
        <p:origin x="108" y="438"/>
      </p:cViewPr>
      <p:guideLst>
        <p:guide orient="horz" pos="2903"/>
        <p:guide pos="5141"/>
        <p:guide orient="horz" pos="322"/>
        <p:guide orient="horz" pos="5103"/>
        <p:guide pos="446"/>
        <p:guide pos="9772"/>
        <p:guide pos="4820"/>
        <p:guide pos="50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tags" Target="tags/tag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28" Type="http://schemas.openxmlformats.org/officeDocument/2006/relationships/slide" Target="slides/slide10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13" Type="http://schemas.openxmlformats.org/officeDocument/2006/relationships/slide" Target="slides/slide93.xml"/><Relationship Id="rId118" Type="http://schemas.openxmlformats.org/officeDocument/2006/relationships/slide" Target="slides/slide98.xml"/><Relationship Id="rId126" Type="http://schemas.openxmlformats.org/officeDocument/2006/relationships/slide" Target="slides/slide106.xml"/><Relationship Id="rId13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116" Type="http://schemas.openxmlformats.org/officeDocument/2006/relationships/slide" Target="slides/slide96.xml"/><Relationship Id="rId124" Type="http://schemas.openxmlformats.org/officeDocument/2006/relationships/slide" Target="slides/slide104.xml"/><Relationship Id="rId129" Type="http://schemas.openxmlformats.org/officeDocument/2006/relationships/slide" Target="slides/slide109.xml"/><Relationship Id="rId13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11" Type="http://schemas.openxmlformats.org/officeDocument/2006/relationships/slide" Target="slides/slide91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14" Type="http://schemas.openxmlformats.org/officeDocument/2006/relationships/slide" Target="slides/slide94.xml"/><Relationship Id="rId119" Type="http://schemas.openxmlformats.org/officeDocument/2006/relationships/slide" Target="slides/slide99.xml"/><Relationship Id="rId127" Type="http://schemas.openxmlformats.org/officeDocument/2006/relationships/slide" Target="slides/slide10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30" Type="http://schemas.openxmlformats.org/officeDocument/2006/relationships/slide" Target="slides/slide110.xml"/><Relationship Id="rId13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slide" Target="slides/slide100.xml"/><Relationship Id="rId125" Type="http://schemas.openxmlformats.org/officeDocument/2006/relationships/slide" Target="slides/slide10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Relationship Id="rId131" Type="http://schemas.openxmlformats.org/officeDocument/2006/relationships/notesMaster" Target="notesMasters/notesMaster1.xml"/><Relationship Id="rId136" Type="http://schemas.openxmlformats.org/officeDocument/2006/relationships/theme" Target="theme/theme1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9" Type="http://schemas.openxmlformats.org/officeDocument/2006/relationships/slideMaster" Target="slideMasters/slideMaster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9/12/2016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9/12/2016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882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Na</a:t>
            </a:r>
            <a:r>
              <a:rPr lang="pt-BR" baseline="0" dirty="0" smtClean="0"/>
              <a:t> página do</a:t>
            </a:r>
            <a:r>
              <a:rPr lang="pt-BR" dirty="0" smtClean="0"/>
              <a:t> Guia Rápido,</a:t>
            </a:r>
            <a:r>
              <a:rPr lang="pt-BR" baseline="0" dirty="0" smtClean="0"/>
              <a:t> procurar (CTRL+F) por “</a:t>
            </a:r>
            <a:r>
              <a:rPr lang="pt-BR" baseline="0" dirty="0" err="1" smtClean="0"/>
              <a:t>Sub-Processo</a:t>
            </a:r>
            <a:r>
              <a:rPr lang="pt-BR" baseline="0" dirty="0" smtClean="0"/>
              <a:t>”.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33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399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66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619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311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380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smtClean="0"/>
              <a:t>A partir</a:t>
            </a:r>
            <a:r>
              <a:rPr lang="pt-BR" baseline="0" dirty="0" smtClean="0"/>
              <a:t> da Atualização </a:t>
            </a:r>
            <a:r>
              <a:rPr lang="pt-BR" b="1" baseline="0" dirty="0" smtClean="0"/>
              <a:t>1.5.7</a:t>
            </a:r>
            <a:r>
              <a:rPr lang="pt-BR" baseline="0" dirty="0" smtClean="0"/>
              <a:t>, o fluig permitirá a movimentação em bloco de atividades </a:t>
            </a:r>
            <a:r>
              <a:rPr lang="pt-BR" b="1" baseline="0" dirty="0" smtClean="0"/>
              <a:t>que exijam senha. </a:t>
            </a:r>
            <a:r>
              <a:rPr lang="pt-BR" b="0" baseline="0" dirty="0" smtClean="0"/>
              <a:t>Em atualizações anteriores, este procedimento não é permitido.</a:t>
            </a:r>
            <a:endParaRPr lang="pt-BR" b="1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440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93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444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Formulários criados através do editor web do fluig são prontos para Mobile, pois utilizam o </a:t>
            </a:r>
            <a:r>
              <a:rPr lang="pt-BR" dirty="0" err="1" smtClean="0"/>
              <a:t>Style</a:t>
            </a:r>
            <a:r>
              <a:rPr lang="pt-BR" dirty="0" smtClean="0"/>
              <a:t> </a:t>
            </a:r>
            <a:r>
              <a:rPr lang="pt-BR" dirty="0" err="1" smtClean="0"/>
              <a:t>Guide</a:t>
            </a:r>
            <a:r>
              <a:rPr lang="pt-BR" dirty="0" smtClean="0"/>
              <a:t>*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*</a:t>
            </a:r>
            <a:r>
              <a:rPr lang="pt-BR" baseline="0" dirty="0" smtClean="0"/>
              <a:t>A partir da 1.5.5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72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987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732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71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116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91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673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01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1. Processo Workflow: os processos de Workflow representam os processos</a:t>
            </a:r>
          </a:p>
          <a:p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existentes nas empresas, como solicitações de bolsa de estudos, fichas de justificativa ou normas de qualidade.</a:t>
            </a:r>
          </a:p>
          <a:p>
            <a:endParaRPr lang="pt-BR" sz="800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2. Formulários: boa parte dos processos inicia-se com um formulário</a:t>
            </a:r>
          </a:p>
          <a:p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preenchido pelo solicitante. Os processos podem ter um formulário ou fichário associado.</a:t>
            </a:r>
          </a:p>
          <a:p>
            <a:endParaRPr lang="pt-BR" dirty="0" smtClean="0"/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3. Anexos: em alguns processos, o solicitante necessita anexar documentos,</a:t>
            </a:r>
          </a:p>
          <a:p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como recibos, certificados e relatórios. Os usuários podem anexar qualquer tipo de documento ao processo, até mesmo links externos de outros aplicativos.</a:t>
            </a:r>
          </a:p>
          <a:p>
            <a:endParaRPr lang="pt-BR" sz="800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4. Encaminhamento: </a:t>
            </a:r>
          </a:p>
          <a:p>
            <a:r>
              <a:rPr lang="pt-BR" sz="800" b="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o solicitante deve saber para quem encaminhar a sua </a:t>
            </a:r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solicitação.  O encaminhamento, porém, pode ser manual, restrito ou automático. As atividades podem ser de responsabilidade de vários usuários.</a:t>
            </a:r>
          </a:p>
          <a:p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É possível especificar um percentual de consenso, permitindo criar atividades, em que a maioria vence.</a:t>
            </a:r>
          </a:p>
          <a:p>
            <a:endParaRPr lang="pt-BR" sz="800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5. Avaliação: </a:t>
            </a:r>
          </a:p>
          <a:p>
            <a:r>
              <a:rPr lang="pt-BR" sz="800" b="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quando algum colaborador recebe a solicitação, avalia os </a:t>
            </a:r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dados, valida as informações, aprova ou executa alguma atividade manual e encaminha o formulário e anexos para o próximo usuário responsável.</a:t>
            </a:r>
          </a:p>
          <a:p>
            <a:endParaRPr lang="pt-BR" sz="800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6. Transferir: </a:t>
            </a:r>
          </a:p>
          <a:p>
            <a:r>
              <a:rPr lang="pt-BR" sz="800" b="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Quando algum colaborador está sobrecarregado, pode-se </a:t>
            </a:r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transferir algumas solicitações para um colega com as mesmas responsabilidades. É possível transferir tarefas entre usuários ou atribuí-las a um grupo de pessoas.</a:t>
            </a:r>
          </a:p>
          <a:p>
            <a:endParaRPr lang="pt-BR" sz="800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7. Observação: </a:t>
            </a:r>
          </a:p>
          <a:p>
            <a:r>
              <a:rPr lang="pt-BR" sz="800" b="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todos os usuários que participam do processo podem deixar </a:t>
            </a:r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observações nas atividades.</a:t>
            </a:r>
          </a:p>
          <a:p>
            <a:endParaRPr lang="pt-BR" sz="800" b="1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8. Histórico:</a:t>
            </a:r>
          </a:p>
          <a:p>
            <a:r>
              <a:rPr lang="pt-BR" sz="800" b="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todas as movimentações das atividades são registradas e o </a:t>
            </a:r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histórico das solicitações está disponível para todos os usuários.</a:t>
            </a:r>
          </a:p>
          <a:p>
            <a:endParaRPr lang="pt-BR" sz="800" b="1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9. Fim: </a:t>
            </a:r>
          </a:p>
          <a:p>
            <a:r>
              <a:rPr lang="pt-BR" sz="800" b="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 conclusão do processo, é necessário completar todas as </a:t>
            </a:r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atividades.</a:t>
            </a:r>
          </a:p>
          <a:p>
            <a:endParaRPr lang="pt-BR" sz="800" b="1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10. Consultas: </a:t>
            </a:r>
          </a:p>
          <a:p>
            <a:r>
              <a:rPr lang="pt-BR" sz="800" b="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 consulta de solicitações, correntes ou históricas, é rápida e </a:t>
            </a:r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simples, permitindo a breve localização de informações.</a:t>
            </a:r>
          </a:p>
          <a:p>
            <a:endParaRPr lang="pt-BR" sz="800" b="1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11. Evolução: </a:t>
            </a:r>
          </a:p>
          <a:p>
            <a:r>
              <a:rPr lang="pt-BR" sz="800" b="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os processos podem evoluir sem causar impacto nas </a:t>
            </a:r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solicitações já existentes.</a:t>
            </a:r>
          </a:p>
          <a:p>
            <a:endParaRPr lang="pt-BR" sz="800" kern="1200" baseline="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800" b="1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12. Notificação: </a:t>
            </a:r>
          </a:p>
          <a:p>
            <a:r>
              <a:rPr lang="pt-BR" sz="800" b="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os usuários são notificados, via e-mail, quando existem </a:t>
            </a:r>
            <a:r>
              <a:rPr lang="pt-BR" sz="8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novas atividades a serem efetuadas.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21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536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650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283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964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Observação: os usuários responsáveis pelas atividades tem permissão de Modificação no registro de formulário.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40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392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46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15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4041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4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3241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854858" y="2916238"/>
            <a:ext cx="14539464" cy="4032026"/>
          </a:xfrm>
          <a:prstGeom prst="rect">
            <a:avLst/>
          </a:prstGeom>
        </p:spPr>
        <p:txBody>
          <a:bodyPr vert="horz"/>
          <a:lstStyle>
            <a:lvl1pPr marL="3174" indent="-3174">
              <a:buFont typeface="Arial" charset="0"/>
              <a:buNone/>
              <a:defRPr sz="19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54808" y="2052192"/>
            <a:ext cx="14539985" cy="719609"/>
          </a:xfrm>
          <a:prstGeom prst="rect">
            <a:avLst/>
          </a:prstGeom>
        </p:spPr>
        <p:txBody>
          <a:bodyPr vert="horz"/>
          <a:lstStyle>
            <a:lvl1pPr>
              <a:defRPr sz="2799" b="0" i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54355" y="383704"/>
            <a:ext cx="13172317" cy="515888"/>
          </a:xfrm>
          <a:prstGeom prst="rect">
            <a:avLst/>
          </a:prstGeom>
        </p:spPr>
        <p:txBody>
          <a:bodyPr vert="horz"/>
          <a:lstStyle/>
          <a:p>
            <a:r>
              <a:rPr lang="x-none" dirty="0" smtClean="0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08300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23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1525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5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6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9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2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jpg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theme" Target="../theme/theme20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  <p:sldLayoutId id="2147484318" r:id="rId2"/>
    <p:sldLayoutId id="2147484319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4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96" r:id="rId2"/>
    <p:sldLayoutId id="2147484302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https://www.youtube.com/embed/jA99Xz0PAVA" TargetMode="External"/><Relationship Id="rId1" Type="http://schemas.openxmlformats.org/officeDocument/2006/relationships/tags" Target="../tags/tag101.xml"/><Relationship Id="rId4" Type="http://schemas.openxmlformats.org/officeDocument/2006/relationships/image" Target="../media/image109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style.fluig.com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0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08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09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110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36.png"/><Relationship Id="rId4" Type="http://schemas.openxmlformats.org/officeDocument/2006/relationships/hyperlink" Target="http://tdn.totvs.com/display/public/fluig/Workflow+-+Cadastro+de+Client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image" Target="../media/image36.png"/><Relationship Id="rId4" Type="http://schemas.openxmlformats.org/officeDocument/2006/relationships/hyperlink" Target="http://tdn.totvs.com/pages/releaseview.action?pageId=18573084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hyperlink" Target="http://tdn.totvs.com/pages/releaseview.action?pageId=189307545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hyperlink" Target="http://tdn.totvs.com/pages/releaseview.action?pageId=18931048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hyperlink" Target="http://tdn.totvs.com/pages/releaseview.action?pageId=18931060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hyperlink" Target="http://tdn.totvs.com/pages/releaseview.action?pageId=18931060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e.fluig.com/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Relationship Id="rId4" Type="http://schemas.openxmlformats.org/officeDocument/2006/relationships/image" Target="../media/image4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public/fluig/Desenvolvimento+de+Workflow#DesenvolvimentodeWorkflow-hAPI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5" Type="http://schemas.openxmlformats.org/officeDocument/2006/relationships/hyperlink" Target="http://tdn.totvs.com/pages/viewpage.action?pageId=73894420#GuiaR%C3%A1pidoFluig-Atividadesautom%C3%A1ticas" TargetMode="Externa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Relationship Id="rId6" Type="http://schemas.openxmlformats.org/officeDocument/2006/relationships/hyperlink" Target="http://tdn.totvs.com/pages/viewpage.action?pageId=73894420" TargetMode="External"/><Relationship Id="rId5" Type="http://schemas.microsoft.com/office/2007/relationships/hdphoto" Target="../media/hdphoto4.wdp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Relationship Id="rId5" Type="http://schemas.openxmlformats.org/officeDocument/2006/relationships/image" Target="../media/image58.png"/><Relationship Id="rId4" Type="http://schemas.openxmlformats.org/officeDocument/2006/relationships/hyperlink" Target="http://tdn.totvs.com/pages/viewpage.action?pageId=73894420#GuiaR%C3%A1pidoFluig-Atividadesparalela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Relationship Id="rId5" Type="http://schemas.openxmlformats.org/officeDocument/2006/relationships/image" Target="../media/image52.png"/><Relationship Id="rId4" Type="http://schemas.openxmlformats.org/officeDocument/2006/relationships/hyperlink" Target="http://tdn.totvs.com/pages/viewpage.action?pageId=14281314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releaseview.action?pageId=126714181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Relationship Id="rId5" Type="http://schemas.openxmlformats.org/officeDocument/2006/relationships/image" Target="../media/image62.png"/><Relationship Id="rId4" Type="http://schemas.openxmlformats.org/officeDocument/2006/relationships/hyperlink" Target="http://tdn.totvs.com/display/public/fluig/Como+criar+um+diagrama+no+Fluig+Studi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x/iQOLCQ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3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5.xml"/><Relationship Id="rId5" Type="http://schemas.openxmlformats.org/officeDocument/2006/relationships/image" Target="../media/image36.png"/><Relationship Id="rId4" Type="http://schemas.openxmlformats.org/officeDocument/2006/relationships/hyperlink" Target="http://tdn.totvs.com/pages/viewpage.action?pageId=14281314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1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4.xml"/><Relationship Id="rId5" Type="http://schemas.openxmlformats.org/officeDocument/2006/relationships/image" Target="../media/image36.png"/><Relationship Id="rId4" Type="http://schemas.openxmlformats.org/officeDocument/2006/relationships/hyperlink" Target="http://tdn.totvs.com/display/public/fluig/Desenvolvimento+de+Workflow#DesenvolvimentodeWorkflow-Mecanismodeatribui%C3%A7%C3%A3o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6" Type="http://schemas.openxmlformats.org/officeDocument/2006/relationships/hyperlink" Target="http://tdn.totvs.com/pages/viewpage.action?pageId=189310535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x/vQSDC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Relationship Id="rId5" Type="http://schemas.openxmlformats.org/officeDocument/2006/relationships/image" Target="../media/image82.png"/><Relationship Id="rId4" Type="http://schemas.openxmlformats.org/officeDocument/2006/relationships/hyperlink" Target="http://tdn.totvs.com/pages/viewpage.action?pageId=189308862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0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4.xm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5.xml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5.xml"/><Relationship Id="rId5" Type="http://schemas.openxmlformats.org/officeDocument/2006/relationships/image" Target="../media/image106.png"/><Relationship Id="rId4" Type="http://schemas.openxmlformats.org/officeDocument/2006/relationships/hyperlink" Target="http://tdn.totvs.com/pages/releaseview.action?pageId=212899013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7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98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/pages/viewpage.action?pageId=146181573" TargetMode="Externa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9.xml"/><Relationship Id="rId6" Type="http://schemas.openxmlformats.org/officeDocument/2006/relationships/hyperlink" Target="http://tdn.totvs.com/display/fluig/Recursos+do+Fluig+Mobile" TargetMode="External"/><Relationship Id="rId5" Type="http://schemas.openxmlformats.org/officeDocument/2006/relationships/image" Target="../media/image108.png"/><Relationship Id="rId4" Type="http://schemas.openxmlformats.org/officeDocument/2006/relationships/hyperlink" Target="https://style.fluig.com/" TargetMode="External"/><Relationship Id="rId9" Type="http://schemas.openxmlformats.org/officeDocument/2006/relationships/image" Target="../media/image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0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Composição dos processos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286294" y="2747233"/>
            <a:ext cx="7443634" cy="4677928"/>
          </a:xfrm>
        </p:spPr>
        <p:txBody>
          <a:bodyPr numCol="2"/>
          <a:lstStyle/>
          <a:p>
            <a:pPr>
              <a:lnSpc>
                <a:spcPct val="150000"/>
              </a:lnSpc>
            </a:pPr>
            <a:r>
              <a:rPr lang="pt-BR" dirty="0"/>
              <a:t>Processo</a:t>
            </a:r>
          </a:p>
          <a:p>
            <a:pPr>
              <a:lnSpc>
                <a:spcPct val="150000"/>
              </a:lnSpc>
            </a:pPr>
            <a:r>
              <a:rPr lang="pt-BR" dirty="0"/>
              <a:t>Formulário</a:t>
            </a:r>
          </a:p>
          <a:p>
            <a:pPr>
              <a:lnSpc>
                <a:spcPct val="150000"/>
              </a:lnSpc>
            </a:pPr>
            <a:r>
              <a:rPr lang="pt-BR" dirty="0"/>
              <a:t>Anexos</a:t>
            </a:r>
          </a:p>
          <a:p>
            <a:pPr>
              <a:lnSpc>
                <a:spcPct val="150000"/>
              </a:lnSpc>
            </a:pPr>
            <a:r>
              <a:rPr lang="pt-BR" dirty="0"/>
              <a:t>Encaminhamento</a:t>
            </a:r>
          </a:p>
          <a:p>
            <a:pPr>
              <a:lnSpc>
                <a:spcPct val="150000"/>
              </a:lnSpc>
            </a:pPr>
            <a:r>
              <a:rPr lang="pt-BR" dirty="0"/>
              <a:t>Avaliação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Transferir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Observações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Histórico</a:t>
            </a:r>
          </a:p>
          <a:p>
            <a:pPr>
              <a:lnSpc>
                <a:spcPct val="150000"/>
              </a:lnSpc>
            </a:pPr>
            <a:r>
              <a:rPr lang="pt-BR" dirty="0"/>
              <a:t>Fim</a:t>
            </a:r>
          </a:p>
          <a:p>
            <a:pPr>
              <a:lnSpc>
                <a:spcPct val="150000"/>
              </a:lnSpc>
            </a:pPr>
            <a:r>
              <a:rPr lang="pt-BR" dirty="0"/>
              <a:t>Consultas</a:t>
            </a:r>
          </a:p>
          <a:p>
            <a:pPr>
              <a:lnSpc>
                <a:spcPct val="150000"/>
              </a:lnSpc>
            </a:pPr>
            <a:r>
              <a:rPr lang="pt-BR" dirty="0"/>
              <a:t>Evolução</a:t>
            </a:r>
          </a:p>
          <a:p>
            <a:pPr>
              <a:lnSpc>
                <a:spcPct val="150000"/>
              </a:lnSpc>
            </a:pPr>
            <a:r>
              <a:rPr lang="pt-BR" dirty="0"/>
              <a:t>Notificação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11"/>
          <a:stretch/>
        </p:blipFill>
        <p:spPr>
          <a:xfrm>
            <a:off x="7746346" y="2024700"/>
            <a:ext cx="6765853" cy="464901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41" y="4491099"/>
            <a:ext cx="6770111" cy="35883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04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PROCESSOS OFF-LINE</a:t>
            </a:r>
            <a:endParaRPr lang="pt-BR" dirty="0"/>
          </a:p>
        </p:txBody>
      </p:sp>
      <p:pic>
        <p:nvPicPr>
          <p:cNvPr id="5" name="jA99Xz0PAVA"/>
          <p:cNvPicPr>
            <a:picLocks noGrp="1" noRot="1" noChangeAspect="1"/>
          </p:cNvPicPr>
          <p:nvPr>
            <p:ph sz="quarter" idx="10"/>
            <a:videoFile r:link="rId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72" y="2572188"/>
            <a:ext cx="7916906" cy="4455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237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Fluig style guide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Reúne recursos de interface para desenvolvimento responsivo de páginas, formulários e widgets para </a:t>
            </a:r>
            <a:r>
              <a:rPr lang="pt-BR" b="1" dirty="0" smtClean="0"/>
              <a:t>web e mobile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Garante a consistência e uniformidade visual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>
                <a:hlinkClick r:id="rId3"/>
              </a:rPr>
              <a:t>style.fluig.com</a:t>
            </a:r>
            <a:endParaRPr lang="pt-BR" dirty="0" smtClean="0"/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266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633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Crie um processo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e determine apenas um </a:t>
            </a:r>
            <a:r>
              <a:rPr lang="pt-BR" b="1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papel ou grupo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que poderá iniciar este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processo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Selecione um gestor para o processo e associe à uma categoria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tabLst>
                <a:tab pos="361950" algn="l"/>
              </a:tabLst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Configure os prazos das tarefas e defina mecanismos de atribuição por associação e por campo de formulário em algumas atividades</a:t>
            </a:r>
          </a:p>
          <a:p>
            <a:pPr marL="514350" indent="-514350">
              <a:buFont typeface="+mj-lt"/>
              <a:buAutoNum type="arabicPeriod"/>
            </a:pP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Empregue </a:t>
            </a:r>
            <a:r>
              <a:rPr lang="pt-BR" dirty="0" err="1" smtClean="0"/>
              <a:t>Fork</a:t>
            </a:r>
            <a:r>
              <a:rPr lang="pt-BR" dirty="0" smtClean="0"/>
              <a:t>/</a:t>
            </a:r>
            <a:r>
              <a:rPr lang="pt-BR" dirty="0" err="1" smtClean="0"/>
              <a:t>Join</a:t>
            </a:r>
            <a:r>
              <a:rPr lang="pt-BR" dirty="0" smtClean="0"/>
              <a:t> e utilize fluxo de retorno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623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r>
              <a:rPr lang="pt-BR" dirty="0" smtClean="0"/>
              <a:t>Inicie uma solicitação deste processo, anexe um documento e adicione uma observação </a:t>
            </a:r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endParaRPr lang="pt-BR" dirty="0"/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r>
              <a:rPr lang="pt-BR" dirty="0" smtClean="0"/>
              <a:t>Faça a consulta da solicitação iniciada</a:t>
            </a:r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endParaRPr lang="pt-BR" dirty="0"/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r>
              <a:rPr lang="pt-BR" dirty="0" smtClean="0"/>
              <a:t>Realize a transferência de uma atividade para outro usuário</a:t>
            </a:r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endParaRPr lang="pt-BR" dirty="0"/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Nas atividades depois do </a:t>
            </a:r>
            <a:r>
              <a:rPr lang="pt-BR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Fork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, configure as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tarefas que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deverão enviar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notificações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para Responsável, Requisitante 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Gestor</a:t>
            </a:r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Acesse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com o Gestor do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processo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e faça uma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consulta</a:t>
            </a:r>
            <a:endParaRPr lang="pt-BR" dirty="0" smtClean="0"/>
          </a:p>
          <a:p>
            <a:pPr marL="514350" indent="-514350">
              <a:lnSpc>
                <a:spcPts val="3600"/>
              </a:lnSpc>
              <a:buFont typeface="+mj-lt"/>
              <a:buAutoNum type="arabicPeriod" startAt="5"/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22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84718" y="2132963"/>
            <a:ext cx="12110402" cy="5968049"/>
          </a:xfrm>
        </p:spPr>
        <p:txBody>
          <a:bodyPr/>
          <a:lstStyle/>
          <a:p>
            <a:pPr marL="514350" indent="-514350" algn="just">
              <a:lnSpc>
                <a:spcPts val="3600"/>
              </a:lnSpc>
              <a:buFont typeface="+mj-lt"/>
              <a:buAutoNum type="arabicPeriod" startAt="10"/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Associe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processo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à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 formulário com os seguintes tipos de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campo: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texto, número, calendário, lista e uma escolha (</a:t>
            </a:r>
            <a:r>
              <a:rPr lang="pt-BR" i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radio </a:t>
            </a:r>
            <a:r>
              <a:rPr lang="pt-BR" i="1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button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).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Em seguida faça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as validações dos campos com as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atividades</a:t>
            </a: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0"/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0"/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Crie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 processo que será utilizado como um subprocesso 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permita que sejam enviados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os anexos do processo pai para 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subprocesso</a:t>
            </a: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0"/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0"/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Crie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uma Atividade Conjunta com 50% de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consenso</a:t>
            </a: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0"/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0"/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Adicione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uma decisão automática no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processo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0"/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334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84718" y="2132963"/>
            <a:ext cx="12110402" cy="5968049"/>
          </a:xfrm>
        </p:spPr>
        <p:txBody>
          <a:bodyPr/>
          <a:lstStyle/>
          <a:p>
            <a:pPr marL="514350" indent="-514350" algn="just">
              <a:lnSpc>
                <a:spcPts val="3600"/>
              </a:lnSpc>
              <a:buFont typeface="+mj-lt"/>
              <a:buAutoNum type="arabicPeriod" startAt="14"/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Elimine uma solicitação e exclua uma versão do processo</a:t>
            </a: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4"/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4"/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Inicie um processo de Plano de Ação para a instalação de ar-condicionado</a:t>
            </a: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4"/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514350" indent="-514350" algn="just">
              <a:lnSpc>
                <a:spcPts val="3600"/>
              </a:lnSpc>
              <a:buFont typeface="+mj-lt"/>
              <a:buAutoNum type="arabicPeriod" startAt="14"/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Crie uma nova versão do processo atual mudando os mecanismo de atribuição das atividades e faça a conversão da penúltima versão com a atualizada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852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84718" y="2132963"/>
            <a:ext cx="12110402" cy="596804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objetivo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do exercício a construção de um processo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utilizando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recursos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da interface web: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Criar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 processo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Aprovação de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Reembolso/Despesas.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processo deve estar disponível para Mobile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76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817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174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Exemplos de processos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Cadastro de clientes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860" y="1063372"/>
            <a:ext cx="6479589" cy="7006110"/>
          </a:xfrm>
        </p:spPr>
      </p:pic>
      <p:sp>
        <p:nvSpPr>
          <p:cNvPr id="3" name="CaixaDeTexto 2"/>
          <p:cNvSpPr txBox="1"/>
          <p:nvPr/>
        </p:nvSpPr>
        <p:spPr>
          <a:xfrm>
            <a:off x="2126035" y="2387600"/>
            <a:ext cx="49516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Segmento: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Manufatura</a:t>
            </a:r>
          </a:p>
          <a:p>
            <a:pPr>
              <a:lnSpc>
                <a:spcPct val="1500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Área de Negócios: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Finanças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2126035" y="5007387"/>
            <a:ext cx="1440000" cy="1440000"/>
            <a:chOff x="12769609" y="5831919"/>
            <a:chExt cx="1440000" cy="1440000"/>
          </a:xfrm>
        </p:grpSpPr>
        <p:sp>
          <p:nvSpPr>
            <p:cNvPr id="8" name="Elipse 7"/>
            <p:cNvSpPr/>
            <p:nvPr/>
          </p:nvSpPr>
          <p:spPr>
            <a:xfrm>
              <a:off x="12769609" y="5831919"/>
              <a:ext cx="1440000" cy="1440000"/>
            </a:xfrm>
            <a:prstGeom prst="ellipse">
              <a:avLst/>
            </a:prstGeom>
            <a:solidFill>
              <a:schemeClr val="accent4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803" y="6047919"/>
              <a:ext cx="1023611" cy="100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3562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Requisição de desligamento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747" y="2387599"/>
            <a:ext cx="6870303" cy="391790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7" name="Grupo 6"/>
          <p:cNvGrpSpPr/>
          <p:nvPr/>
        </p:nvGrpSpPr>
        <p:grpSpPr>
          <a:xfrm>
            <a:off x="2126035" y="5008056"/>
            <a:ext cx="1440000" cy="1440000"/>
            <a:chOff x="12769609" y="5831919"/>
            <a:chExt cx="1440000" cy="1440000"/>
          </a:xfrm>
        </p:grpSpPr>
        <p:sp>
          <p:nvSpPr>
            <p:cNvPr id="8" name="Elipse 7"/>
            <p:cNvSpPr/>
            <p:nvPr/>
          </p:nvSpPr>
          <p:spPr>
            <a:xfrm>
              <a:off x="12769609" y="5831919"/>
              <a:ext cx="1440000" cy="1440000"/>
            </a:xfrm>
            <a:prstGeom prst="ellipse">
              <a:avLst/>
            </a:prstGeom>
            <a:solidFill>
              <a:schemeClr val="accent4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803" y="6047919"/>
              <a:ext cx="1023611" cy="1008000"/>
            </a:xfrm>
            <a:prstGeom prst="rect">
              <a:avLst/>
            </a:prstGeom>
          </p:spPr>
        </p:pic>
      </p:grpSp>
      <p:sp>
        <p:nvSpPr>
          <p:cNvPr id="3" name="CaixaDeTexto 2"/>
          <p:cNvSpPr txBox="1"/>
          <p:nvPr/>
        </p:nvSpPr>
        <p:spPr>
          <a:xfrm>
            <a:off x="2126035" y="2387600"/>
            <a:ext cx="63085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Segmento: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Construção e Projeto</a:t>
            </a:r>
          </a:p>
          <a:p>
            <a:pPr>
              <a:lnSpc>
                <a:spcPct val="1500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Área de Negócios: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Recursos Humanos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3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Liberação de equipamentos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26035" y="2387600"/>
            <a:ext cx="5525715" cy="259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Segmento: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Agroindústria</a:t>
            </a:r>
          </a:p>
          <a:p>
            <a:pPr>
              <a:lnSpc>
                <a:spcPct val="1500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Área de Negócios: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Contratos de Prestação de Serviços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2126035" y="5558828"/>
            <a:ext cx="1440000" cy="1440000"/>
            <a:chOff x="12769609" y="5831919"/>
            <a:chExt cx="1440000" cy="1440000"/>
          </a:xfrm>
        </p:grpSpPr>
        <p:sp>
          <p:nvSpPr>
            <p:cNvPr id="8" name="Elipse 7"/>
            <p:cNvSpPr/>
            <p:nvPr/>
          </p:nvSpPr>
          <p:spPr>
            <a:xfrm>
              <a:off x="12769609" y="5831919"/>
              <a:ext cx="1440000" cy="1440000"/>
            </a:xfrm>
            <a:prstGeom prst="ellipse">
              <a:avLst/>
            </a:prstGeom>
            <a:solidFill>
              <a:schemeClr val="accent4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803" y="6047919"/>
              <a:ext cx="1023611" cy="1008000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21" y="1158156"/>
            <a:ext cx="6200889" cy="691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23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Qualificação de fornecedor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26035" y="2387600"/>
            <a:ext cx="55257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Segmento: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Manufatura</a:t>
            </a:r>
          </a:p>
          <a:p>
            <a:pPr>
              <a:lnSpc>
                <a:spcPct val="1500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Área de Negócios: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Materiais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2126035" y="5558828"/>
            <a:ext cx="1440000" cy="1440000"/>
            <a:chOff x="12769609" y="5831919"/>
            <a:chExt cx="1440000" cy="1440000"/>
          </a:xfrm>
        </p:grpSpPr>
        <p:sp>
          <p:nvSpPr>
            <p:cNvPr id="8" name="Elipse 7"/>
            <p:cNvSpPr/>
            <p:nvPr/>
          </p:nvSpPr>
          <p:spPr>
            <a:xfrm>
              <a:off x="12769609" y="5831919"/>
              <a:ext cx="1440000" cy="1440000"/>
            </a:xfrm>
            <a:prstGeom prst="ellipse">
              <a:avLst/>
            </a:prstGeom>
            <a:solidFill>
              <a:schemeClr val="accent4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803" y="6047919"/>
              <a:ext cx="1023611" cy="1008000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21" y="1234096"/>
            <a:ext cx="6200889" cy="6760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72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Priorização de pedido de venda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26035" y="2387600"/>
            <a:ext cx="55257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Segmento: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Manufatura</a:t>
            </a:r>
          </a:p>
          <a:p>
            <a:pPr>
              <a:lnSpc>
                <a:spcPct val="1500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Área de Negócios: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Vendas e Faturamento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2126035" y="5558828"/>
            <a:ext cx="1440000" cy="1440000"/>
            <a:chOff x="12769609" y="5831919"/>
            <a:chExt cx="1440000" cy="1440000"/>
          </a:xfrm>
        </p:grpSpPr>
        <p:sp>
          <p:nvSpPr>
            <p:cNvPr id="8" name="Elipse 7"/>
            <p:cNvSpPr/>
            <p:nvPr/>
          </p:nvSpPr>
          <p:spPr>
            <a:xfrm>
              <a:off x="12769609" y="5831919"/>
              <a:ext cx="1440000" cy="1440000"/>
            </a:xfrm>
            <a:prstGeom prst="ellipse">
              <a:avLst/>
            </a:prstGeom>
            <a:solidFill>
              <a:schemeClr val="accent4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803" y="6047919"/>
              <a:ext cx="1023611" cy="1008000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76" y="2387600"/>
            <a:ext cx="8412474" cy="5424101"/>
          </a:xfrm>
          <a:prstGeom prst="rect">
            <a:avLst/>
          </a:prstGeom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63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Cadastro Unificado de Materiais integrado ao ERP </a:t>
            </a:r>
            <a:r>
              <a:rPr lang="pt-BR" dirty="0" smtClean="0"/>
              <a:t>SAP</a:t>
            </a:r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7346682" y="6676779"/>
            <a:ext cx="1440000" cy="1440000"/>
            <a:chOff x="12769609" y="5831919"/>
            <a:chExt cx="1440000" cy="1440000"/>
          </a:xfrm>
        </p:grpSpPr>
        <p:sp>
          <p:nvSpPr>
            <p:cNvPr id="8" name="Elipse 7"/>
            <p:cNvSpPr/>
            <p:nvPr/>
          </p:nvSpPr>
          <p:spPr>
            <a:xfrm>
              <a:off x="12769609" y="5831919"/>
              <a:ext cx="1440000" cy="1440000"/>
            </a:xfrm>
            <a:prstGeom prst="ellipse">
              <a:avLst/>
            </a:prstGeom>
            <a:solidFill>
              <a:schemeClr val="accent4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803" y="6047919"/>
              <a:ext cx="1023611" cy="1008000"/>
            </a:xfrm>
            <a:prstGeom prst="rect">
              <a:avLst/>
            </a:prstGeom>
          </p:spPr>
        </p:pic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280" y="1947048"/>
            <a:ext cx="6279876" cy="6153965"/>
          </a:xfrm>
          <a:prstGeom prst="rect">
            <a:avLst/>
          </a:prstGeom>
          <a:effectLst/>
        </p:spPr>
      </p:pic>
      <p:sp>
        <p:nvSpPr>
          <p:cNvPr id="5" name="Retângulo 4"/>
          <p:cNvSpPr/>
          <p:nvPr/>
        </p:nvSpPr>
        <p:spPr>
          <a:xfrm>
            <a:off x="2126035" y="2387600"/>
            <a:ext cx="630851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Cadastro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 informações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 materiais para cada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área da empresa, incluindo o acompanhamento e aprovação pelos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responsáveis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ct val="150000"/>
              </a:lnSpc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Pode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ser ajustado de forma a aderir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às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necessidades da empresa.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25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Configuração de processos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3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3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Configuração de processos na web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11" y="2371834"/>
            <a:ext cx="10230429" cy="571341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Elipse 2"/>
          <p:cNvSpPr/>
          <p:nvPr/>
        </p:nvSpPr>
        <p:spPr>
          <a:xfrm>
            <a:off x="13043616" y="7561013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96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Treinamento funcional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Vincular formulário </a:t>
            </a:r>
            <a:r>
              <a:rPr lang="pt-BR" dirty="0" smtClean="0"/>
              <a:t>ao </a:t>
            </a:r>
            <a:r>
              <a:rPr lang="pt-BR" dirty="0"/>
              <a:t>processo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>
                <a:solidFill>
                  <a:srgbClr val="636463"/>
                </a:solidFill>
              </a:rPr>
              <a:t>É possível associar um formulário </a:t>
            </a:r>
            <a:r>
              <a:rPr lang="pt-BR" dirty="0" smtClean="0">
                <a:solidFill>
                  <a:srgbClr val="636463"/>
                </a:solidFill>
              </a:rPr>
              <a:t>a </a:t>
            </a:r>
            <a:r>
              <a:rPr lang="pt-BR" dirty="0">
                <a:solidFill>
                  <a:srgbClr val="636463"/>
                </a:solidFill>
              </a:rPr>
              <a:t>um </a:t>
            </a:r>
            <a:r>
              <a:rPr lang="pt-BR" dirty="0" smtClean="0">
                <a:solidFill>
                  <a:srgbClr val="636463"/>
                </a:solidFill>
              </a:rPr>
              <a:t>Processo</a:t>
            </a:r>
            <a:endParaRPr lang="pt-BR" dirty="0">
              <a:solidFill>
                <a:srgbClr val="63646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>
              <a:solidFill>
                <a:srgbClr val="636463"/>
              </a:solidFill>
            </a:endParaRPr>
          </a:p>
          <a:p>
            <a:r>
              <a:rPr lang="pt-BR" dirty="0">
                <a:solidFill>
                  <a:srgbClr val="636463"/>
                </a:solidFill>
              </a:rPr>
              <a:t>Ao iniciar uma nova solicitação será apresentado um registro de formulário para preenchimento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>
              <a:solidFill>
                <a:srgbClr val="636463"/>
              </a:solidFill>
            </a:endParaRPr>
          </a:p>
          <a:p>
            <a:r>
              <a:rPr lang="pt-BR" dirty="0">
                <a:solidFill>
                  <a:srgbClr val="636463"/>
                </a:solidFill>
              </a:rPr>
              <a:t>Este registro é automaticamente anexado ao processo</a:t>
            </a:r>
          </a:p>
          <a:p>
            <a:endParaRPr lang="pt-BR" dirty="0">
              <a:solidFill>
                <a:srgbClr val="636463"/>
              </a:solidFill>
            </a:endParaRPr>
          </a:p>
          <a:p>
            <a:r>
              <a:rPr lang="pt-BR" dirty="0">
                <a:solidFill>
                  <a:srgbClr val="636463"/>
                </a:solidFill>
              </a:rPr>
              <a:t>Para desenvolvimento de processos, recomenda-se a utilização </a:t>
            </a:r>
            <a:r>
              <a:rPr lang="pt-BR" dirty="0" smtClean="0">
                <a:solidFill>
                  <a:srgbClr val="636463"/>
                </a:solidFill>
              </a:rPr>
              <a:t>do fluig </a:t>
            </a:r>
            <a:r>
              <a:rPr lang="pt-BR" dirty="0" err="1">
                <a:solidFill>
                  <a:srgbClr val="636463"/>
                </a:solidFill>
                <a:hlinkClick r:id="rId3"/>
              </a:rPr>
              <a:t>Style</a:t>
            </a:r>
            <a:r>
              <a:rPr lang="pt-BR" dirty="0">
                <a:solidFill>
                  <a:srgbClr val="636463"/>
                </a:solidFill>
                <a:hlinkClick r:id="rId3"/>
              </a:rPr>
              <a:t> </a:t>
            </a:r>
            <a:r>
              <a:rPr lang="pt-BR" dirty="0" err="1" smtClean="0">
                <a:solidFill>
                  <a:srgbClr val="636463"/>
                </a:solidFill>
                <a:hlinkClick r:id="rId3"/>
              </a:rPr>
              <a:t>Guide</a:t>
            </a:r>
            <a:endParaRPr lang="pt-BR" dirty="0">
              <a:solidFill>
                <a:srgbClr val="63646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92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Criar formulário vinculado ao processo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12" y="2387599"/>
            <a:ext cx="10213370" cy="570388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Elipse 2"/>
          <p:cNvSpPr/>
          <p:nvPr/>
        </p:nvSpPr>
        <p:spPr>
          <a:xfrm>
            <a:off x="2469612" y="7551486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9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configurar atividade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227" y="2340302"/>
            <a:ext cx="10361196" cy="5713412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449511" y="2027313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746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Instruções da atividade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pt-BR" dirty="0" smtClean="0"/>
              <a:t>Ao listar as </a:t>
            </a:r>
            <a:r>
              <a:rPr lang="pt-BR" dirty="0"/>
              <a:t>instruções de uma atividade ou de um </a:t>
            </a:r>
            <a:r>
              <a:rPr lang="pt-BR" dirty="0" smtClean="0"/>
              <a:t>processo, </a:t>
            </a:r>
            <a:r>
              <a:rPr lang="pt-BR" dirty="0"/>
              <a:t>é comum </a:t>
            </a:r>
            <a:r>
              <a:rPr lang="pt-BR" dirty="0" smtClean="0"/>
              <a:t>precisar </a:t>
            </a:r>
            <a:r>
              <a:rPr lang="pt-BR" dirty="0"/>
              <a:t>buscar informações de </a:t>
            </a:r>
            <a:r>
              <a:rPr lang="pt-BR" dirty="0" smtClean="0"/>
              <a:t>outros arquivos </a:t>
            </a:r>
            <a:r>
              <a:rPr lang="pt-BR" dirty="0"/>
              <a:t>ou </a:t>
            </a:r>
            <a:r>
              <a:rPr lang="pt-BR" dirty="0" smtClean="0"/>
              <a:t>sites</a:t>
            </a:r>
          </a:p>
          <a:p>
            <a:pPr>
              <a:lnSpc>
                <a:spcPts val="3800"/>
              </a:lnSpc>
            </a:pPr>
            <a:endParaRPr lang="pt-BR" dirty="0"/>
          </a:p>
          <a:p>
            <a:pPr>
              <a:lnSpc>
                <a:spcPts val="3800"/>
              </a:lnSpc>
            </a:pPr>
            <a:r>
              <a:rPr lang="pt-BR" dirty="0"/>
              <a:t>A gestão de processos </a:t>
            </a:r>
            <a:r>
              <a:rPr lang="pt-BR" dirty="0" smtClean="0"/>
              <a:t>possui </a:t>
            </a:r>
            <a:r>
              <a:rPr lang="pt-BR" dirty="0"/>
              <a:t>o conceito de </a:t>
            </a:r>
            <a:r>
              <a:rPr lang="pt-BR" i="1" dirty="0" smtClean="0"/>
              <a:t>hiperlink</a:t>
            </a:r>
            <a:r>
              <a:rPr lang="pt-BR" dirty="0" smtClean="0"/>
              <a:t> que </a:t>
            </a:r>
            <a:r>
              <a:rPr lang="pt-BR" dirty="0"/>
              <a:t>permite </a:t>
            </a:r>
            <a:r>
              <a:rPr lang="pt-BR" dirty="0" smtClean="0"/>
              <a:t>a inclusão de “</a:t>
            </a:r>
            <a:r>
              <a:rPr lang="pt-BR" dirty="0"/>
              <a:t>acessos” para documentos </a:t>
            </a:r>
            <a:r>
              <a:rPr lang="pt-BR" dirty="0" smtClean="0"/>
              <a:t>publicados e </a:t>
            </a:r>
            <a:r>
              <a:rPr lang="pt-BR" dirty="0"/>
              <a:t>também para endereços na Internet, evitando a replicação de informações e facilitando a </a:t>
            </a:r>
            <a:r>
              <a:rPr lang="pt-BR" dirty="0" smtClean="0"/>
              <a:t>navegação</a:t>
            </a:r>
            <a:endParaRPr lang="pt-BR" dirty="0"/>
          </a:p>
          <a:p>
            <a:pPr>
              <a:lnSpc>
                <a:spcPts val="3800"/>
              </a:lnSpc>
            </a:pPr>
            <a:endParaRPr lang="pt-BR" dirty="0" smtClean="0"/>
          </a:p>
          <a:p>
            <a:pPr>
              <a:lnSpc>
                <a:spcPts val="3800"/>
              </a:lnSpc>
            </a:pPr>
            <a:r>
              <a:rPr lang="pt-BR" dirty="0" smtClean="0"/>
              <a:t>Nas propriedades da atividade ou processo, campo Instruções, é </a:t>
            </a:r>
            <a:r>
              <a:rPr lang="pt-BR" dirty="0"/>
              <a:t>necessário inserir </a:t>
            </a:r>
            <a:r>
              <a:rPr lang="pt-BR" dirty="0" smtClean="0"/>
              <a:t>o comando </a:t>
            </a:r>
            <a:r>
              <a:rPr lang="pt-BR" b="1" dirty="0" smtClean="0"/>
              <a:t>[WD:999999</a:t>
            </a:r>
            <a:r>
              <a:rPr lang="pt-BR" b="1" dirty="0"/>
              <a:t>]</a:t>
            </a:r>
            <a:r>
              <a:rPr lang="pt-BR" dirty="0"/>
              <a:t>, onde 999999 deve ser substituído pelo </a:t>
            </a:r>
            <a:r>
              <a:rPr lang="pt-BR" dirty="0" smtClean="0"/>
              <a:t>código do </a:t>
            </a:r>
            <a:r>
              <a:rPr lang="pt-BR" dirty="0"/>
              <a:t>documento </a:t>
            </a:r>
            <a:r>
              <a:rPr lang="pt-BR" dirty="0" smtClean="0"/>
              <a:t>no fluig</a:t>
            </a:r>
            <a:r>
              <a:rPr lang="pt-BR" dirty="0"/>
              <a:t>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42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prazos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393" y="3784962"/>
            <a:ext cx="4311168" cy="427191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pt-BR" dirty="0"/>
              <a:t>As atividades de um processo </a:t>
            </a:r>
            <a:r>
              <a:rPr lang="pt-BR" dirty="0" smtClean="0"/>
              <a:t>podem </a:t>
            </a:r>
            <a:r>
              <a:rPr lang="pt-BR" dirty="0"/>
              <a:t>ter um prazo de conclusão que auxilia os usuários na definição de qual tarefa concluir primeiro, </a:t>
            </a:r>
            <a:r>
              <a:rPr lang="pt-BR" dirty="0" smtClean="0"/>
              <a:t>bem como </a:t>
            </a:r>
            <a:r>
              <a:rPr lang="pt-BR" dirty="0"/>
              <a:t>a emissão de relatórios e notificações de </a:t>
            </a:r>
            <a:r>
              <a:rPr lang="pt-BR" dirty="0" smtClean="0"/>
              <a:t>atrasos</a:t>
            </a:r>
          </a:p>
          <a:p>
            <a:pPr>
              <a:lnSpc>
                <a:spcPts val="3800"/>
              </a:lnSpc>
            </a:pPr>
            <a:endParaRPr lang="pt-BR" dirty="0"/>
          </a:p>
          <a:p>
            <a:pPr>
              <a:lnSpc>
                <a:spcPts val="3800"/>
              </a:lnSpc>
            </a:pPr>
            <a:r>
              <a:rPr lang="pt-BR" dirty="0"/>
              <a:t>Sempre que uma nova tarefa é criada, o prazo de uma atividade é definido com base no </a:t>
            </a:r>
            <a:r>
              <a:rPr lang="pt-BR" b="1" dirty="0"/>
              <a:t>prazo de conclusão da atividade e no expediente</a:t>
            </a:r>
            <a:r>
              <a:rPr lang="pt-BR" dirty="0"/>
              <a:t> definido </a:t>
            </a:r>
            <a:r>
              <a:rPr lang="pt-BR" dirty="0" smtClean="0"/>
              <a:t>na atividade </a:t>
            </a:r>
            <a:r>
              <a:rPr lang="pt-BR" dirty="0"/>
              <a:t>ou no </a:t>
            </a:r>
            <a:r>
              <a:rPr lang="pt-BR" dirty="0" smtClean="0"/>
              <a:t>processo</a:t>
            </a:r>
          </a:p>
          <a:p>
            <a:pPr>
              <a:lnSpc>
                <a:spcPts val="3800"/>
              </a:lnSpc>
            </a:pPr>
            <a:endParaRPr lang="pt-BR" dirty="0"/>
          </a:p>
          <a:p>
            <a:pPr>
              <a:lnSpc>
                <a:spcPts val="3800"/>
              </a:lnSpc>
            </a:pPr>
            <a:r>
              <a:rPr lang="pt-BR" dirty="0" smtClean="0"/>
              <a:t>O prazo </a:t>
            </a:r>
            <a:r>
              <a:rPr lang="pt-BR" dirty="0" smtClean="0">
                <a:solidFill>
                  <a:srgbClr val="ED145B"/>
                </a:solidFill>
              </a:rPr>
              <a:t>não é alterado </a:t>
            </a:r>
            <a:r>
              <a:rPr lang="pt-BR" dirty="0" smtClean="0"/>
              <a:t>quando </a:t>
            </a:r>
            <a:r>
              <a:rPr lang="pt-BR" dirty="0"/>
              <a:t>a atividade é transferida para outro </a:t>
            </a:r>
            <a:r>
              <a:rPr lang="pt-BR" dirty="0" smtClean="0"/>
              <a:t>usuário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425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prazos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39" y="2118477"/>
            <a:ext cx="9666572" cy="5975279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275855" y="1741252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34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atraso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393" y="3784962"/>
            <a:ext cx="4311168" cy="427191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Tolerância: tempo que o fluig irá aguardar </a:t>
            </a:r>
            <a:r>
              <a:rPr lang="pt-BR" b="1" dirty="0" smtClean="0"/>
              <a:t>após o vencimento do prazo </a:t>
            </a:r>
            <a:r>
              <a:rPr lang="pt-BR" dirty="0" smtClean="0"/>
              <a:t>da atividade para começar a enviar o e-mail de notificação de atraso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Frequência: intervalo de tempo entre cada envio do e-mail de notificação de atraso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Aviso de expiração: notificação enviada </a:t>
            </a:r>
            <a:r>
              <a:rPr lang="pt-BR" b="1" dirty="0" smtClean="0"/>
              <a:t>antes do vencimento </a:t>
            </a:r>
            <a:r>
              <a:rPr lang="pt-BR" dirty="0" smtClean="0"/>
              <a:t>do prazo definido para a atividade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5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Anexos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547220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Caso seja anexado um documento já publicado  no fluig, é possível alterar as propriedades e segurança do arquivo e até eliminá-lo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Não é possível excluir anexos do tipo </a:t>
            </a:r>
            <a:r>
              <a:rPr lang="pt-BR" b="1" dirty="0" smtClean="0"/>
              <a:t>registros de formulários</a:t>
            </a:r>
            <a:r>
              <a:rPr lang="pt-BR" dirty="0" smtClean="0"/>
              <a:t> originados a partir do formulário que foi vinculado ao </a:t>
            </a:r>
            <a:r>
              <a:rPr lang="pt-BR" dirty="0"/>
              <a:t>processo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553" y="2970813"/>
            <a:ext cx="3986893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6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anexos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10" y="2175641"/>
            <a:ext cx="9585831" cy="5925370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377741" y="7561012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151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Segurança dos anexos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7"/>
          <a:stretch/>
        </p:blipFill>
        <p:spPr>
          <a:xfrm>
            <a:off x="2580530" y="2308770"/>
            <a:ext cx="11088591" cy="4785711"/>
          </a:xfrm>
          <a:ln>
            <a:solidFill>
              <a:schemeClr val="tx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1431318" y="7194204"/>
            <a:ext cx="13387015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Controlar Segurança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determina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que devem ser consideradas as configurações de segurança de anexos para o processo em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questão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908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ÍNDICE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 numCol="2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Processos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Exemplos de processos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Configuração de processos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Lista de tarefas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Responsáveis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Mecanismos de atribuição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Movimentação de solicitações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Central de tarefas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Consultar solicitações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Eliminar solicitações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Converter solicitações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Sincronização de datasets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dirty="0" smtClean="0"/>
              <a:t>Mobile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121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todos os usuários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7141783"/>
            <a:ext cx="12707565" cy="102545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A partir da Atualização 1.5.11, o recurso de Segurança de Anexos conta com a opção </a:t>
            </a:r>
            <a:r>
              <a:rPr lang="pt-BR" b="1" dirty="0" smtClean="0"/>
              <a:t>Por Todos os Usuários</a:t>
            </a:r>
            <a:r>
              <a:rPr lang="pt-BR" dirty="0" smtClean="0"/>
              <a:t>, para facilitar a definição de permissões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471" y="2093223"/>
            <a:ext cx="8562708" cy="49359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568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 automática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080295" y="6952593"/>
            <a:ext cx="14089061" cy="1104286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smtClean="0"/>
              <a:t>Atividade </a:t>
            </a:r>
            <a:r>
              <a:rPr lang="pt-BR" b="1" dirty="0"/>
              <a:t>Automática</a:t>
            </a:r>
            <a:r>
              <a:rPr lang="pt-BR" dirty="0"/>
              <a:t> é um mecanismo que, dependendo do resultado obtido, determina para qual </a:t>
            </a:r>
            <a:r>
              <a:rPr lang="pt-BR" dirty="0" smtClean="0"/>
              <a:t>atividade o </a:t>
            </a:r>
            <a:r>
              <a:rPr lang="pt-BR" dirty="0"/>
              <a:t>fluxo do processo deve ser </a:t>
            </a:r>
            <a:r>
              <a:rPr lang="pt-BR" dirty="0" smtClean="0"/>
              <a:t>encaminhado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415" y="2017331"/>
            <a:ext cx="7498821" cy="4752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Elipse 7"/>
          <p:cNvSpPr/>
          <p:nvPr/>
        </p:nvSpPr>
        <p:spPr>
          <a:xfrm>
            <a:off x="11334236" y="1741252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71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Condições em atividades automáticas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26035" y="2135216"/>
            <a:ext cx="10454849" cy="2246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58595B"/>
                </a:solidFill>
                <a:latin typeface="Trebuchet MS"/>
                <a:cs typeface="Trebuchet MS"/>
              </a:rPr>
              <a:t>(hAPI.getCardValue(“campoFormulário1”) == “</a:t>
            </a:r>
            <a:r>
              <a:rPr lang="pt-BR" sz="2800" dirty="0">
                <a:solidFill>
                  <a:srgbClr val="58595B"/>
                </a:solidFill>
                <a:latin typeface="Trebuchet MS"/>
                <a:cs typeface="Trebuchet MS"/>
              </a:rPr>
              <a:t>Sim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cs typeface="Trebuchet MS"/>
              </a:rPr>
              <a:t>”) </a:t>
            </a:r>
            <a:r>
              <a:rPr lang="pt-BR" sz="2800" dirty="0" smtClean="0">
                <a:solidFill>
                  <a:srgbClr val="585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&amp;&amp;</a:t>
            </a:r>
          </a:p>
          <a:p>
            <a:endParaRPr lang="pt-BR" sz="2800" dirty="0" smtClean="0">
              <a:solidFill>
                <a:srgbClr val="58595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 smtClean="0">
                <a:solidFill>
                  <a:srgbClr val="58595B"/>
                </a:solidFill>
                <a:latin typeface="Trebuchet MS"/>
                <a:cs typeface="Trebuchet MS"/>
              </a:rPr>
              <a:t>(hAPI.getCardValue(“campoFormulário2”) &gt; 2010) ||</a:t>
            </a:r>
            <a:endParaRPr lang="pt-BR" sz="2800" dirty="0">
              <a:solidFill>
                <a:srgbClr val="58595B"/>
              </a:solidFill>
              <a:latin typeface="Trebuchet MS"/>
              <a:cs typeface="Trebuchet MS"/>
            </a:endParaRPr>
          </a:p>
          <a:p>
            <a:endParaRPr lang="pt-BR" sz="2800" dirty="0" smtClean="0">
              <a:solidFill>
                <a:srgbClr val="58595B"/>
              </a:solidFill>
              <a:latin typeface="Trebuchet MS"/>
              <a:cs typeface="Trebuchet MS"/>
            </a:endParaRPr>
          </a:p>
          <a:p>
            <a:r>
              <a:rPr lang="pt-BR" sz="2800" dirty="0" smtClean="0">
                <a:solidFill>
                  <a:srgbClr val="58595B"/>
                </a:solidFill>
                <a:latin typeface="Trebuchet MS"/>
                <a:cs typeface="Trebuchet MS"/>
              </a:rPr>
              <a:t>(hAPI.getCardValue(“campoFormulário2”) != 2015)</a:t>
            </a:r>
            <a:endParaRPr lang="pt-BR" sz="2800" dirty="0">
              <a:solidFill>
                <a:srgbClr val="58595B"/>
              </a:solidFill>
              <a:latin typeface="Trebuchet MS"/>
              <a:cs typeface="Trebuchet MS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126035" y="4973476"/>
            <a:ext cx="1270756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  <a:spcBef>
                <a:spcPts val="600"/>
              </a:spcBef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Quando a condição definida na Atividade Automática for cumprida (</a:t>
            </a:r>
            <a:r>
              <a:rPr lang="pt-BR" sz="2800" b="1" dirty="0" err="1">
                <a:solidFill>
                  <a:srgbClr val="636463"/>
                </a:solidFill>
                <a:latin typeface="Trebuchet MS"/>
                <a:cs typeface="Trebuchet MS"/>
              </a:rPr>
              <a:t>true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), o fluxo avança para a atividade destino configurada</a:t>
            </a:r>
          </a:p>
          <a:p>
            <a:pPr>
              <a:spcBef>
                <a:spcPts val="600"/>
              </a:spcBef>
            </a:pPr>
            <a:endParaRPr lang="pt-BR" sz="24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lvl="2" algn="just">
              <a:lnSpc>
                <a:spcPts val="3600"/>
              </a:lnSpc>
              <a:spcBef>
                <a:spcPts val="600"/>
              </a:spcBef>
            </a:pP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hAPI</a:t>
            </a:r>
            <a:endParaRPr lang="pt-BR" sz="2800" b="1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lvl="2" algn="just">
              <a:lnSpc>
                <a:spcPts val="3600"/>
              </a:lnSpc>
              <a:spcBef>
                <a:spcPts val="600"/>
              </a:spcBef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Guia Rápido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22" name="Imagem 21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32" y="6444859"/>
            <a:ext cx="438690" cy="432000"/>
          </a:xfrm>
          <a:prstGeom prst="rect">
            <a:avLst/>
          </a:prstGeom>
        </p:spPr>
      </p:pic>
      <p:pic>
        <p:nvPicPr>
          <p:cNvPr id="23" name="Imagem 22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32" y="6981209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9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952" y="4918840"/>
            <a:ext cx="3145659" cy="31456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Subprocesso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991039" y="2166593"/>
            <a:ext cx="14267573" cy="5897907"/>
          </a:xfrm>
        </p:spPr>
        <p:txBody>
          <a:bodyPr/>
          <a:lstStyle/>
          <a:p>
            <a:pPr marL="457200" indent="-457200" algn="just">
              <a:lnSpc>
                <a:spcPts val="43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636463"/>
                </a:solidFill>
              </a:rPr>
              <a:t>Na modelagem de </a:t>
            </a:r>
            <a:r>
              <a:rPr lang="pt-BR" dirty="0" smtClean="0">
                <a:solidFill>
                  <a:srgbClr val="636463"/>
                </a:solidFill>
              </a:rPr>
              <a:t>processos ocorrem situações (atividades) </a:t>
            </a:r>
            <a:r>
              <a:rPr lang="pt-BR" dirty="0">
                <a:solidFill>
                  <a:srgbClr val="636463"/>
                </a:solidFill>
              </a:rPr>
              <a:t>que são comuns em mais de um </a:t>
            </a:r>
            <a:r>
              <a:rPr lang="pt-BR" dirty="0" smtClean="0">
                <a:solidFill>
                  <a:srgbClr val="636463"/>
                </a:solidFill>
              </a:rPr>
              <a:t>processo</a:t>
            </a:r>
          </a:p>
          <a:p>
            <a:pPr marL="457200" indent="-457200" algn="just">
              <a:lnSpc>
                <a:spcPts val="43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pt-BR" b="1" dirty="0" smtClean="0">
                <a:solidFill>
                  <a:srgbClr val="636463"/>
                </a:solidFill>
              </a:rPr>
              <a:t>Para </a:t>
            </a:r>
            <a:r>
              <a:rPr lang="pt-BR" b="1" dirty="0">
                <a:solidFill>
                  <a:srgbClr val="636463"/>
                </a:solidFill>
              </a:rPr>
              <a:t>evitar retrabalho</a:t>
            </a:r>
            <a:r>
              <a:rPr lang="pt-BR" dirty="0">
                <a:solidFill>
                  <a:srgbClr val="636463"/>
                </a:solidFill>
              </a:rPr>
              <a:t>, é possível modelar um novo processo e utilizá-lo como </a:t>
            </a:r>
            <a:r>
              <a:rPr lang="pt-BR" dirty="0" smtClean="0">
                <a:solidFill>
                  <a:schemeClr val="accent2"/>
                </a:solidFill>
              </a:rPr>
              <a:t>subprocesso</a:t>
            </a:r>
            <a:r>
              <a:rPr lang="pt-BR" dirty="0" smtClean="0">
                <a:solidFill>
                  <a:srgbClr val="636463"/>
                </a:solidFill>
              </a:rPr>
              <a:t>. Desta </a:t>
            </a:r>
            <a:r>
              <a:rPr lang="pt-BR" dirty="0">
                <a:solidFill>
                  <a:srgbClr val="636463"/>
                </a:solidFill>
              </a:rPr>
              <a:t>forma, caso seja necessária alguma alteração neste fluxo comum em vários processos, </a:t>
            </a:r>
            <a:r>
              <a:rPr lang="pt-BR" dirty="0" smtClean="0">
                <a:solidFill>
                  <a:srgbClr val="636463"/>
                </a:solidFill>
              </a:rPr>
              <a:t>não será necessário </a:t>
            </a:r>
            <a:r>
              <a:rPr lang="pt-BR" dirty="0">
                <a:solidFill>
                  <a:srgbClr val="636463"/>
                </a:solidFill>
              </a:rPr>
              <a:t>alterar </a:t>
            </a:r>
            <a:r>
              <a:rPr lang="pt-BR" dirty="0" smtClean="0">
                <a:solidFill>
                  <a:srgbClr val="636463"/>
                </a:solidFill>
              </a:rPr>
              <a:t>todos individualmente</a:t>
            </a:r>
            <a:endParaRPr lang="pt-BR" dirty="0">
              <a:solidFill>
                <a:srgbClr val="636463"/>
              </a:solidFill>
            </a:endParaRPr>
          </a:p>
          <a:p>
            <a:pPr algn="just">
              <a:lnSpc>
                <a:spcPts val="4300"/>
              </a:lnSpc>
              <a:spcBef>
                <a:spcPts val="3000"/>
              </a:spcBef>
            </a:pPr>
            <a:r>
              <a:rPr lang="pt-BR" dirty="0" smtClean="0">
                <a:solidFill>
                  <a:srgbClr val="636463"/>
                </a:solidFill>
              </a:rPr>
              <a:t>Quando </a:t>
            </a:r>
            <a:r>
              <a:rPr lang="pt-BR" dirty="0">
                <a:solidFill>
                  <a:srgbClr val="636463"/>
                </a:solidFill>
              </a:rPr>
              <a:t>o fluxo atinge um </a:t>
            </a:r>
            <a:r>
              <a:rPr lang="pt-BR" b="1" dirty="0">
                <a:solidFill>
                  <a:srgbClr val="636463"/>
                </a:solidFill>
              </a:rPr>
              <a:t>subprocesso</a:t>
            </a:r>
            <a:r>
              <a:rPr lang="pt-BR" dirty="0">
                <a:solidFill>
                  <a:srgbClr val="636463"/>
                </a:solidFill>
              </a:rPr>
              <a:t>:</a:t>
            </a:r>
          </a:p>
          <a:p>
            <a:pPr marL="857250" lvl="1" indent="-457200" algn="just">
              <a:lnSpc>
                <a:spcPts val="4300"/>
              </a:lnSpc>
              <a:spcBef>
                <a:spcPts val="600"/>
              </a:spcBef>
            </a:pPr>
            <a:r>
              <a:rPr lang="pt-BR" dirty="0">
                <a:solidFill>
                  <a:srgbClr val="636463"/>
                </a:solidFill>
              </a:rPr>
              <a:t>A solicitação do processo principal é finalizada e uma nova solicitação do subprocesso é criada</a:t>
            </a:r>
          </a:p>
          <a:p>
            <a:pPr marL="857250" lvl="1" indent="-457200" algn="just">
              <a:lnSpc>
                <a:spcPts val="4300"/>
              </a:lnSpc>
              <a:spcBef>
                <a:spcPts val="600"/>
              </a:spcBef>
            </a:pPr>
            <a:r>
              <a:rPr lang="pt-BR" dirty="0">
                <a:solidFill>
                  <a:srgbClr val="636463"/>
                </a:solidFill>
              </a:rPr>
              <a:t>Se houver </a:t>
            </a:r>
            <a:r>
              <a:rPr lang="pt-BR" b="1" dirty="0">
                <a:solidFill>
                  <a:srgbClr val="636463"/>
                </a:solidFill>
              </a:rPr>
              <a:t>fluxo de retorno</a:t>
            </a:r>
            <a:r>
              <a:rPr lang="pt-BR" dirty="0">
                <a:solidFill>
                  <a:srgbClr val="636463"/>
                </a:solidFill>
              </a:rPr>
              <a:t> ligado ao subprocesso, a solicitação do processo principal ficará bloqueada até o término da solicitação do </a:t>
            </a:r>
            <a:r>
              <a:rPr lang="pt-BR" dirty="0" smtClean="0">
                <a:solidFill>
                  <a:srgbClr val="636463"/>
                </a:solidFill>
              </a:rPr>
              <a:t>subprocesso</a:t>
            </a:r>
            <a:endParaRPr lang="pt-BR" dirty="0">
              <a:solidFill>
                <a:srgbClr val="63646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824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subprocesso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20" y="2387600"/>
            <a:ext cx="9464010" cy="56769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072195" y="2009745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22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subprocesso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931536"/>
          </a:xfrm>
        </p:spPr>
        <p:txBody>
          <a:bodyPr/>
          <a:lstStyle/>
          <a:p>
            <a:pPr algn="just">
              <a:lnSpc>
                <a:spcPts val="3800"/>
              </a:lnSpc>
            </a:pPr>
            <a:r>
              <a:rPr lang="pt-BR" dirty="0" smtClean="0"/>
              <a:t>Características do subprocesso:</a:t>
            </a:r>
            <a:endParaRPr lang="pt-BR" dirty="0"/>
          </a:p>
          <a:p>
            <a:pPr lvl="1" indent="-342900" algn="just">
              <a:lnSpc>
                <a:spcPts val="3800"/>
              </a:lnSpc>
              <a:buFontTx/>
              <a:buChar char="-"/>
            </a:pPr>
            <a:r>
              <a:rPr lang="pt-BR" dirty="0" smtClean="0"/>
              <a:t>Interligar processos</a:t>
            </a:r>
          </a:p>
          <a:p>
            <a:pPr lvl="1" indent="-342900" algn="just">
              <a:lnSpc>
                <a:spcPts val="3800"/>
              </a:lnSpc>
              <a:buFontTx/>
              <a:buChar char="-"/>
            </a:pPr>
            <a:r>
              <a:rPr lang="pt-BR" dirty="0" smtClean="0"/>
              <a:t>Automatizar </a:t>
            </a:r>
            <a:r>
              <a:rPr lang="pt-BR" dirty="0"/>
              <a:t>a criação de novas </a:t>
            </a:r>
            <a:r>
              <a:rPr lang="pt-BR" dirty="0" smtClean="0"/>
              <a:t>solicitações</a:t>
            </a:r>
          </a:p>
          <a:p>
            <a:pPr lvl="1" indent="-342900" algn="just">
              <a:lnSpc>
                <a:spcPts val="3800"/>
              </a:lnSpc>
              <a:buFontTx/>
              <a:buChar char="-"/>
            </a:pPr>
            <a:r>
              <a:rPr lang="pt-BR" dirty="0" smtClean="0"/>
              <a:t>Transferir </a:t>
            </a:r>
            <a:r>
              <a:rPr lang="pt-BR" dirty="0"/>
              <a:t>anexos automaticamente de uma solicitação para uma nova solicitação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lnSpc>
                <a:spcPts val="3800"/>
              </a:lnSpc>
              <a:buNone/>
            </a:pPr>
            <a:r>
              <a:rPr lang="pt-BR" dirty="0" smtClean="0"/>
              <a:t>Anexos da solicitação do subprocesso </a:t>
            </a:r>
            <a:r>
              <a:rPr lang="pt-BR" b="1" dirty="0"/>
              <a:t>não</a:t>
            </a:r>
            <a:r>
              <a:rPr lang="pt-BR" dirty="0"/>
              <a:t> são transferidos ao </a:t>
            </a:r>
            <a:r>
              <a:rPr lang="pt-BR" dirty="0" smtClean="0"/>
              <a:t>processo principal </a:t>
            </a:r>
            <a:r>
              <a:rPr lang="pt-BR" dirty="0"/>
              <a:t>a menos que haja alguma customização para </a:t>
            </a:r>
            <a:r>
              <a:rPr lang="pt-BR" dirty="0" smtClean="0"/>
              <a:t>tal</a:t>
            </a:r>
          </a:p>
          <a:p>
            <a:pPr marL="0" indent="0" algn="just">
              <a:lnSpc>
                <a:spcPts val="3800"/>
              </a:lnSpc>
              <a:buNone/>
            </a:pPr>
            <a:r>
              <a:rPr lang="pt-BR" dirty="0" smtClean="0"/>
              <a:t>Porém, </a:t>
            </a:r>
            <a:r>
              <a:rPr lang="pt-BR" dirty="0"/>
              <a:t>os anexos do </a:t>
            </a:r>
            <a:r>
              <a:rPr lang="pt-BR" dirty="0" smtClean="0"/>
              <a:t>processo principal podem </a:t>
            </a:r>
            <a:r>
              <a:rPr lang="pt-BR" dirty="0"/>
              <a:t>ser </a:t>
            </a:r>
            <a:r>
              <a:rPr lang="pt-BR" dirty="0" smtClean="0"/>
              <a:t>encaminhados para o subprocesso através </a:t>
            </a:r>
            <a:r>
              <a:rPr lang="pt-BR" dirty="0"/>
              <a:t>do atributo </a:t>
            </a:r>
            <a:r>
              <a:rPr lang="pt-BR" b="1" dirty="0"/>
              <a:t>Transfere </a:t>
            </a:r>
            <a:r>
              <a:rPr lang="pt-BR" b="1" dirty="0" smtClean="0"/>
              <a:t>Anexos</a:t>
            </a:r>
          </a:p>
          <a:p>
            <a:pPr marL="0" indent="0" algn="just">
              <a:lnSpc>
                <a:spcPts val="3800"/>
              </a:lnSpc>
              <a:buNone/>
            </a:pPr>
            <a:endParaRPr lang="pt-BR" sz="2400" b="1" dirty="0" smtClean="0"/>
          </a:p>
          <a:p>
            <a:pPr algn="just">
              <a:lnSpc>
                <a:spcPts val="3800"/>
              </a:lnSpc>
            </a:pPr>
            <a:r>
              <a:rPr lang="pt-BR" dirty="0" smtClean="0"/>
              <a:t>Guia Rápido: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65" y="4909544"/>
            <a:ext cx="828000" cy="828000"/>
          </a:xfrm>
          <a:prstGeom prst="rect">
            <a:avLst/>
          </a:prstGeom>
        </p:spPr>
      </p:pic>
      <p:pic>
        <p:nvPicPr>
          <p:cNvPr id="6" name="Imagem 5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881" y="7477202"/>
            <a:ext cx="548363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9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paralelas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722" y="2387600"/>
            <a:ext cx="8592207" cy="326960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450429" y="6082878"/>
            <a:ext cx="12927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pt-BR" sz="2800" b="1" dirty="0" err="1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Fork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 e </a:t>
            </a:r>
            <a:r>
              <a:rPr lang="pt-BR" sz="2800" b="1" dirty="0" err="1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Join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indicam, respectivamente, o início e o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fim das atividades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paralelas</a:t>
            </a:r>
          </a:p>
          <a:p>
            <a:pPr algn="just">
              <a:lnSpc>
                <a:spcPts val="3600"/>
              </a:lnSpc>
            </a:pPr>
            <a:endParaRPr lang="pt-BR" sz="2800" dirty="0" smtClean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  <a:p>
            <a:pPr algn="just">
              <a:lnSpc>
                <a:spcPts val="3600"/>
              </a:lnSpc>
            </a:pP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Caso existam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atividades paralelas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pendentes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, o processo fica posicionado no </a:t>
            </a:r>
            <a:r>
              <a:rPr lang="pt-BR" sz="2800" dirty="0" err="1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Join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, até que todas as atividades sejam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concluídas</a:t>
            </a:r>
          </a:p>
        </p:txBody>
      </p:sp>
      <p:pic>
        <p:nvPicPr>
          <p:cNvPr id="7" name="Imagem 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983" y="5988282"/>
            <a:ext cx="731151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984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conjuntas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94" y="2387600"/>
            <a:ext cx="8970581" cy="5542147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10184528" y="2958071"/>
            <a:ext cx="49346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C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aso seja necessário que a atividade seja executada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por mais de um usuário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, recomenda-se a opção Atividade Conjunta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É imprescindível definir a 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% de consenso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entre os usuários atribuídos à tarefa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01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Temas de formulários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2126034" y="7136853"/>
            <a:ext cx="12021653" cy="935791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Através do Painel de Controle (aba Processos), é possível adicionar novos </a:t>
            </a:r>
            <a:r>
              <a:rPr lang="pt-BR" b="1" dirty="0" smtClean="0"/>
              <a:t>temas</a:t>
            </a:r>
            <a:r>
              <a:rPr lang="pt-BR" dirty="0" smtClean="0"/>
              <a:t> para os formulários criados a partir do editor web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19" y="2160000"/>
            <a:ext cx="7787412" cy="4824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Elipse 14"/>
          <p:cNvSpPr/>
          <p:nvPr/>
        </p:nvSpPr>
        <p:spPr>
          <a:xfrm>
            <a:off x="3691119" y="1916144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16" name="Imagem 1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074" y="7616734"/>
            <a:ext cx="438691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72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62"/>
          <a:stretch/>
        </p:blipFill>
        <p:spPr>
          <a:xfrm>
            <a:off x="3335949" y="2964520"/>
            <a:ext cx="10287733" cy="3287986"/>
          </a:xfrm>
          <a:ln>
            <a:solidFill>
              <a:schemeClr val="tx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26034" y="6491228"/>
            <a:ext cx="12707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Na coluna Mobile é definido se o processo pode ser utilizado no aplicativo mobile da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plataforma. Por padrão, esta opção não vem assinalada.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175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395" y="2239887"/>
            <a:ext cx="5526000" cy="5526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304831" y="3340893"/>
            <a:ext cx="75245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BPM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(Business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Process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Management ou Gerenciamento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 Processos 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Negócio)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é uma abordagem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para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desenhar, identificar, executar, documentar, medir, monitorar, controlar e melhorar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processos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92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studio</a:t>
            </a:r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13085001" y="5795131"/>
            <a:ext cx="1440000" cy="1440000"/>
          </a:xfrm>
          <a:prstGeom prst="ellipse">
            <a:avLst/>
          </a:prstGeom>
          <a:solidFill>
            <a:srgbClr val="FFC000"/>
          </a:solidFill>
          <a:ln w="19050" cap="rnd">
            <a:solidFill>
              <a:srgbClr val="FFC000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  <a:ln>
            <a:noFill/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Os processos também podem ser modelados através do </a:t>
            </a:r>
            <a:r>
              <a:rPr lang="pt-BR" b="1" dirty="0" smtClean="0"/>
              <a:t>fluig Studio</a:t>
            </a:r>
            <a:r>
              <a:rPr lang="pt-BR" dirty="0" smtClean="0"/>
              <a:t> utilizando componentes avançados </a:t>
            </a:r>
            <a:r>
              <a:rPr lang="pt-BR" dirty="0">
                <a:solidFill>
                  <a:srgbClr val="636463"/>
                </a:solidFill>
                <a:hlinkClick r:id="rId3"/>
              </a:rPr>
              <a:t>BPMN </a:t>
            </a:r>
            <a:r>
              <a:rPr lang="pt-BR" dirty="0" smtClean="0">
                <a:solidFill>
                  <a:srgbClr val="636463"/>
                </a:solidFill>
                <a:hlinkClick r:id="rId3"/>
              </a:rPr>
              <a:t>2.0</a:t>
            </a:r>
            <a:endParaRPr lang="pt-BR" b="1" dirty="0" smtClean="0">
              <a:solidFill>
                <a:srgbClr val="FFC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pt-BR" b="1" dirty="0" smtClean="0">
              <a:solidFill>
                <a:srgbClr val="FAA61A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Estes conteúdos serão abordados </a:t>
            </a:r>
            <a:r>
              <a:rPr lang="pt-BR" dirty="0"/>
              <a:t>no </a:t>
            </a:r>
            <a:r>
              <a:rPr lang="pt-BR" dirty="0" smtClean="0"/>
              <a:t>treinamento de Desenvolvimento de Processos</a:t>
            </a:r>
            <a:endParaRPr lang="pt-BR" dirty="0"/>
          </a:p>
        </p:txBody>
      </p:sp>
      <p:pic>
        <p:nvPicPr>
          <p:cNvPr id="4" name="Imagem 3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638" y="5975131"/>
            <a:ext cx="1096726" cy="10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13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Exportar processo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52" y="2704537"/>
            <a:ext cx="8736012" cy="4739601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4833600" y="6766477"/>
            <a:ext cx="900000" cy="90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0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0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056290" y="2882968"/>
            <a:ext cx="5281448" cy="445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Ao acionar essa opção, será criado um arquivo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ZIP contendo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o processo,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seus </a:t>
            </a:r>
            <a:r>
              <a:rPr lang="pt-BR" sz="2800" dirty="0" err="1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subprocessos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, formulários e os datasets associados</a:t>
            </a:r>
          </a:p>
          <a:p>
            <a:pPr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Posteriormente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, esse arquivo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ZIP pode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ser importado no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Studio</a:t>
            </a:r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0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Boas práticas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30372" cy="587311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Preencha o nome as atividades na </a:t>
            </a:r>
            <a:r>
              <a:rPr lang="pt-BR" b="1" dirty="0" smtClean="0"/>
              <a:t>3ª pessoa </a:t>
            </a:r>
            <a:r>
              <a:rPr lang="pt-BR" dirty="0" smtClean="0"/>
              <a:t>(Solicitar, Aprovar, Analisar)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Utilize </a:t>
            </a:r>
            <a:r>
              <a:rPr lang="pt-BR" b="1" dirty="0" err="1" smtClean="0"/>
              <a:t>Swimlanes</a:t>
            </a:r>
            <a:r>
              <a:rPr lang="pt-BR" dirty="0"/>
              <a:t> </a:t>
            </a:r>
            <a:r>
              <a:rPr lang="pt-BR" dirty="0" smtClean="0"/>
              <a:t>para representar </a:t>
            </a:r>
            <a:r>
              <a:rPr lang="pt-BR" dirty="0"/>
              <a:t>diferentes </a:t>
            </a:r>
            <a:r>
              <a:rPr lang="pt-BR" dirty="0" smtClean="0"/>
              <a:t>áreas de uma organização responsáveis por atividades distintas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Prefira setas com curvas, se estiver criando os processos via fluig Studio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Adicione </a:t>
            </a:r>
            <a:r>
              <a:rPr lang="pt-BR" b="1" dirty="0" smtClean="0"/>
              <a:t>instruções</a:t>
            </a:r>
            <a:r>
              <a:rPr lang="pt-BR" dirty="0" smtClean="0"/>
              <a:t> nos processos e atividades para facilitar o entendimento do responsável por executá-la</a:t>
            </a:r>
          </a:p>
          <a:p>
            <a:pPr>
              <a:spcBef>
                <a:spcPts val="1800"/>
              </a:spcBef>
            </a:pPr>
            <a:r>
              <a:rPr lang="pt-BR" b="1" dirty="0" smtClean="0"/>
              <a:t>Tradução</a:t>
            </a:r>
            <a:r>
              <a:rPr lang="pt-BR" dirty="0" smtClean="0"/>
              <a:t> dos processos: </a:t>
            </a:r>
            <a:endParaRPr lang="pt-BR" dirty="0"/>
          </a:p>
        </p:txBody>
      </p:sp>
      <p:pic>
        <p:nvPicPr>
          <p:cNvPr id="5" name="Image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17" y="6872080"/>
            <a:ext cx="475248" cy="46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207" y="6206080"/>
            <a:ext cx="1966984" cy="18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528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Lista de tarefas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4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9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 hoc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7062952"/>
            <a:ext cx="12707565" cy="993927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subprocesso </a:t>
            </a:r>
            <a:r>
              <a:rPr lang="pt-BR" b="1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Ad Hoc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ou </a:t>
            </a:r>
            <a:r>
              <a:rPr lang="pt-BR" dirty="0" smtClean="0">
                <a:solidFill>
                  <a:srgbClr val="ED145B"/>
                </a:solidFill>
                <a:latin typeface="Trebuchet MS" pitchFamily="34" charset="0"/>
                <a:cs typeface="Arial" charset="0"/>
              </a:rPr>
              <a:t>Lista </a:t>
            </a:r>
            <a:r>
              <a:rPr lang="pt-BR" dirty="0">
                <a:solidFill>
                  <a:srgbClr val="ED145B"/>
                </a:solidFill>
                <a:latin typeface="Trebuchet MS" pitchFamily="34" charset="0"/>
                <a:cs typeface="Arial" charset="0"/>
              </a:rPr>
              <a:t>de </a:t>
            </a:r>
            <a:r>
              <a:rPr lang="pt-BR" dirty="0" smtClean="0">
                <a:solidFill>
                  <a:srgbClr val="ED145B"/>
                </a:solidFill>
                <a:latin typeface="Trebuchet MS" pitchFamily="34" charset="0"/>
                <a:cs typeface="Arial" charset="0"/>
              </a:rPr>
              <a:t>Tarefas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um recurso flexível para organizar atividades a serem desempenhadas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constantemente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"/>
          <a:stretch/>
        </p:blipFill>
        <p:spPr>
          <a:xfrm>
            <a:off x="4005440" y="1891859"/>
            <a:ext cx="8238771" cy="494123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7" name="Grupo 6"/>
          <p:cNvGrpSpPr/>
          <p:nvPr/>
        </p:nvGrpSpPr>
        <p:grpSpPr>
          <a:xfrm>
            <a:off x="13158615" y="4185276"/>
            <a:ext cx="1440000" cy="1440000"/>
            <a:chOff x="12769609" y="5831919"/>
            <a:chExt cx="1440000" cy="1440000"/>
          </a:xfrm>
        </p:grpSpPr>
        <p:sp>
          <p:nvSpPr>
            <p:cNvPr id="4" name="Elipse 3"/>
            <p:cNvSpPr/>
            <p:nvPr/>
          </p:nvSpPr>
          <p:spPr>
            <a:xfrm>
              <a:off x="12769609" y="5831919"/>
              <a:ext cx="1440000" cy="1440000"/>
            </a:xfrm>
            <a:prstGeom prst="ellipse">
              <a:avLst/>
            </a:prstGeom>
            <a:solidFill>
              <a:schemeClr val="accent4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6" name="Imagem 5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803" y="6047919"/>
              <a:ext cx="1023611" cy="100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49534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1" b="-3373"/>
          <a:stretch/>
        </p:blipFill>
        <p:spPr>
          <a:xfrm>
            <a:off x="636588" y="2325853"/>
            <a:ext cx="1577523" cy="10727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Lista de tarefas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396358" y="2132964"/>
            <a:ext cx="12186745" cy="5873116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Este recurso permite elaborar tarefas que não estão previstas em um processo formal</a:t>
            </a:r>
          </a:p>
          <a:p>
            <a:pPr algn="just"/>
            <a:endParaRPr lang="pt-BR" sz="2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Consiste na criação de uma lista de pendências sobre </a:t>
            </a:r>
            <a:r>
              <a:rPr lang="pt-BR" dirty="0"/>
              <a:t>determinado assunto </a:t>
            </a:r>
            <a:r>
              <a:rPr lang="pt-BR" dirty="0" smtClean="0"/>
              <a:t>e da associação de atividades </a:t>
            </a:r>
            <a:r>
              <a:rPr lang="pt-BR" dirty="0"/>
              <a:t>que </a:t>
            </a:r>
            <a:r>
              <a:rPr lang="pt-BR" dirty="0" smtClean="0"/>
              <a:t>auxiliarão na </a:t>
            </a:r>
            <a:r>
              <a:rPr lang="pt-BR" dirty="0"/>
              <a:t>conclusão desta </a:t>
            </a:r>
            <a:r>
              <a:rPr lang="pt-BR" dirty="0" smtClean="0"/>
              <a:t>tarefa</a:t>
            </a:r>
          </a:p>
          <a:p>
            <a:pPr algn="just"/>
            <a:endParaRPr lang="pt-BR" sz="2400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A lista de tarefas pode ser adicionada aos processos utilizando o componente </a:t>
            </a:r>
            <a:r>
              <a:rPr lang="pt-BR" b="1" dirty="0" smtClean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Ad Hoc </a:t>
            </a:r>
            <a:r>
              <a:rPr lang="pt-BR" dirty="0" smtClean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ou criada a partir do menu </a:t>
            </a:r>
            <a:r>
              <a:rPr lang="pt-BR" b="1" dirty="0" smtClean="0">
                <a:solidFill>
                  <a:srgbClr val="636463"/>
                </a:solidFill>
                <a:ea typeface="ヒラギノ角ゴ ProN W3" charset="0"/>
                <a:sym typeface="Open Sans Light" charset="0"/>
              </a:rPr>
              <a:t>Processos &gt; Listar Tarefas</a:t>
            </a:r>
            <a:endParaRPr lang="pt-BR" b="1" dirty="0">
              <a:solidFill>
                <a:srgbClr val="636463"/>
              </a:solidFill>
              <a:ea typeface="ヒラギノ角ゴ ProN W3" charset="0"/>
              <a:sym typeface="Open Sans Light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3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utilização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038213" y="2541043"/>
            <a:ext cx="6613537" cy="552767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Em </a:t>
            </a:r>
            <a:r>
              <a:rPr lang="pt-BR" dirty="0"/>
              <a:t>uma </a:t>
            </a:r>
            <a:r>
              <a:rPr lang="pt-BR" dirty="0" smtClean="0"/>
              <a:t>reunião, </a:t>
            </a:r>
            <a:r>
              <a:rPr lang="pt-BR" dirty="0"/>
              <a:t>o líder de produto definiu uma estratégia para </a:t>
            </a:r>
            <a:r>
              <a:rPr lang="pt-BR" dirty="0" smtClean="0"/>
              <a:t>avaliar uma proposta envolvendo setores corporativos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Para </a:t>
            </a:r>
            <a:r>
              <a:rPr lang="pt-BR" dirty="0"/>
              <a:t>isso criou uma lista de tarefas</a:t>
            </a:r>
            <a:r>
              <a:rPr lang="pt-BR" dirty="0" smtClean="0"/>
              <a:t>:</a:t>
            </a:r>
          </a:p>
          <a:p>
            <a:pPr lvl="1" algn="just">
              <a:lnSpc>
                <a:spcPts val="3600"/>
              </a:lnSpc>
            </a:pPr>
            <a:r>
              <a:rPr lang="pt-BR" dirty="0" smtClean="0"/>
              <a:t>Assunto: Plano de produto</a:t>
            </a:r>
          </a:p>
          <a:p>
            <a:pPr lvl="1" algn="just">
              <a:lnSpc>
                <a:spcPts val="3600"/>
              </a:lnSpc>
            </a:pPr>
            <a:r>
              <a:rPr lang="pt-BR" dirty="0" smtClean="0"/>
              <a:t>Detalhes: Estratégia para adoção de melhorias nos setores corporativos</a:t>
            </a:r>
          </a:p>
          <a:p>
            <a:pPr lvl="1" algn="just">
              <a:lnSpc>
                <a:spcPts val="3600"/>
              </a:lnSpc>
            </a:pPr>
            <a:r>
              <a:rPr lang="pt-BR" dirty="0" smtClean="0"/>
              <a:t>Período: De 07/04 a 07/04</a:t>
            </a: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15" y="2981565"/>
            <a:ext cx="7517135" cy="464662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161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utilização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119347" y="2541044"/>
            <a:ext cx="6532403" cy="5256000"/>
          </a:xfrm>
        </p:spPr>
        <p:txBody>
          <a:bodyPr/>
          <a:lstStyle/>
          <a:p>
            <a:pPr algn="just">
              <a:lnSpc>
                <a:spcPts val="3800"/>
              </a:lnSpc>
            </a:pPr>
            <a:r>
              <a:rPr lang="pt-BR" dirty="0"/>
              <a:t>Após definir o escopo </a:t>
            </a:r>
            <a:r>
              <a:rPr lang="pt-BR" dirty="0" smtClean="0"/>
              <a:t>da </a:t>
            </a:r>
            <a:r>
              <a:rPr lang="pt-BR" dirty="0"/>
              <a:t>lista de </a:t>
            </a:r>
            <a:r>
              <a:rPr lang="pt-BR" dirty="0" smtClean="0"/>
              <a:t>tarefas, o líder cria as atividades </a:t>
            </a:r>
            <a:r>
              <a:rPr lang="pt-BR" dirty="0"/>
              <a:t>delegando responsáveis e atribuindo </a:t>
            </a:r>
            <a:r>
              <a:rPr lang="pt-BR" dirty="0" smtClean="0"/>
              <a:t>prazos:</a:t>
            </a:r>
          </a:p>
          <a:p>
            <a:pPr lvl="1" algn="just">
              <a:lnSpc>
                <a:spcPts val="3800"/>
              </a:lnSpc>
            </a:pPr>
            <a:r>
              <a:rPr lang="pt-BR" dirty="0" smtClean="0"/>
              <a:t>Pesquisa de Mercado</a:t>
            </a:r>
          </a:p>
          <a:p>
            <a:pPr lvl="1" algn="just">
              <a:lnSpc>
                <a:spcPts val="3800"/>
              </a:lnSpc>
            </a:pPr>
            <a:r>
              <a:rPr lang="pt-BR" dirty="0" smtClean="0"/>
              <a:t>Pesquisa com grupo de foco</a:t>
            </a:r>
          </a:p>
          <a:p>
            <a:pPr lvl="1" algn="just">
              <a:lnSpc>
                <a:spcPts val="3800"/>
              </a:lnSpc>
            </a:pPr>
            <a:r>
              <a:rPr lang="pt-BR" dirty="0" smtClean="0"/>
              <a:t>Análise de resultados</a:t>
            </a:r>
          </a:p>
          <a:p>
            <a:pPr algn="just"/>
            <a:endParaRPr lang="pt-BR" dirty="0"/>
          </a:p>
          <a:p>
            <a:pPr algn="just">
              <a:lnSpc>
                <a:spcPts val="3800"/>
              </a:lnSpc>
            </a:pPr>
            <a:r>
              <a:rPr lang="pt-BR" dirty="0" smtClean="0"/>
              <a:t>Mesmo após a lista ter sido criada, é permitido adicionar novas atividades</a:t>
            </a:r>
            <a:endParaRPr lang="pt-BR" dirty="0"/>
          </a:p>
          <a:p>
            <a:pPr algn="just">
              <a:lnSpc>
                <a:spcPts val="3800"/>
              </a:lnSpc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71" y="2858359"/>
            <a:ext cx="7617579" cy="470871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38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utilização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78" y="2362848"/>
            <a:ext cx="9219494" cy="569892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39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responsáveis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5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6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mtClean="0"/>
              <a:t>1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processos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2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Responsável pela atividade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10171068" cy="5527675"/>
          </a:xfrm>
        </p:spPr>
        <p:txBody>
          <a:bodyPr/>
          <a:lstStyle/>
          <a:p>
            <a:r>
              <a:rPr lang="pt-BR" dirty="0" smtClean="0"/>
              <a:t>O responsável (ou responsáveis) por uma tarefa é definido através dos </a:t>
            </a:r>
            <a:r>
              <a:rPr lang="pt-BR" b="1" dirty="0" smtClean="0"/>
              <a:t>Mecanismos de Atribuição</a:t>
            </a:r>
            <a:r>
              <a:rPr lang="pt-BR" dirty="0" smtClean="0"/>
              <a:t> da atividade:</a:t>
            </a:r>
          </a:p>
          <a:p>
            <a:pPr lvl="1"/>
            <a:r>
              <a:rPr lang="pt-BR" dirty="0" smtClean="0"/>
              <a:t>Por/Para um Grupo</a:t>
            </a:r>
          </a:p>
          <a:p>
            <a:pPr lvl="1"/>
            <a:r>
              <a:rPr lang="pt-BR" dirty="0" smtClean="0"/>
              <a:t>Por/Para um Papel</a:t>
            </a:r>
          </a:p>
          <a:p>
            <a:pPr lvl="1"/>
            <a:r>
              <a:rPr lang="pt-BR" dirty="0" smtClean="0"/>
              <a:t>Por Associação</a:t>
            </a:r>
          </a:p>
          <a:p>
            <a:pPr lvl="1"/>
            <a:r>
              <a:rPr lang="pt-BR" dirty="0" smtClean="0"/>
              <a:t>Por Campo de Formulário</a:t>
            </a:r>
          </a:p>
          <a:p>
            <a:pPr lvl="1"/>
            <a:r>
              <a:rPr lang="pt-BR" dirty="0" smtClean="0"/>
              <a:t>Por Executor de Atividade</a:t>
            </a:r>
          </a:p>
          <a:p>
            <a:pPr lvl="1"/>
            <a:r>
              <a:rPr lang="pt-BR" dirty="0" smtClean="0"/>
              <a:t>Por Grupos do Colaborador</a:t>
            </a:r>
          </a:p>
          <a:p>
            <a:pPr lvl="1"/>
            <a:r>
              <a:rPr lang="pt-BR" dirty="0" smtClean="0"/>
              <a:t>Por Usuário</a:t>
            </a:r>
          </a:p>
          <a:p>
            <a:endParaRPr lang="pt-BR" dirty="0"/>
          </a:p>
          <a:p>
            <a:r>
              <a:rPr lang="pt-BR" dirty="0" smtClean="0"/>
              <a:t>Cabe ao responsável analisar a solicitação, executar a atividade e movimentar o fluxo para a próxima tarefa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103" y="2953041"/>
            <a:ext cx="3042619" cy="46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825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Gestor do processo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822110" y="2132964"/>
            <a:ext cx="13076303" cy="5873116"/>
          </a:xfrm>
        </p:spPr>
        <p:txBody>
          <a:bodyPr/>
          <a:lstStyle/>
          <a:p>
            <a:pPr marL="0" indent="0" algn="just">
              <a:lnSpc>
                <a:spcPts val="4000"/>
              </a:lnSpc>
              <a:buNone/>
            </a:pPr>
            <a:r>
              <a:rPr lang="pt-BR" dirty="0" smtClean="0"/>
              <a:t>O Gestor </a:t>
            </a:r>
            <a:r>
              <a:rPr lang="pt-BR" dirty="0"/>
              <a:t>do </a:t>
            </a:r>
            <a:r>
              <a:rPr lang="pt-BR" dirty="0" smtClean="0"/>
              <a:t>Processo </a:t>
            </a:r>
            <a:r>
              <a:rPr lang="pt-BR" dirty="0"/>
              <a:t>pode tomar as seguintes ações sobe os processos gerenciados</a:t>
            </a:r>
            <a:r>
              <a:rPr lang="pt-BR" dirty="0" smtClean="0"/>
              <a:t>:</a:t>
            </a:r>
            <a:endParaRPr lang="pt-BR" dirty="0"/>
          </a:p>
          <a:p>
            <a:pPr lvl="1" algn="just">
              <a:lnSpc>
                <a:spcPts val="4000"/>
              </a:lnSpc>
            </a:pPr>
            <a:r>
              <a:rPr lang="pt-BR" sz="2600" dirty="0"/>
              <a:t>Realizar a tarefa em nome de algum </a:t>
            </a:r>
            <a:r>
              <a:rPr lang="pt-BR" sz="2600" dirty="0" smtClean="0"/>
              <a:t>usuário</a:t>
            </a:r>
            <a:endParaRPr lang="pt-BR" sz="2600" dirty="0"/>
          </a:p>
          <a:p>
            <a:pPr lvl="1" algn="just">
              <a:lnSpc>
                <a:spcPts val="4000"/>
              </a:lnSpc>
            </a:pPr>
            <a:r>
              <a:rPr lang="pt-BR" sz="2600" dirty="0"/>
              <a:t>Transferir a tarefa para outros </a:t>
            </a:r>
            <a:r>
              <a:rPr lang="pt-BR" sz="2600" dirty="0" smtClean="0"/>
              <a:t>usuários</a:t>
            </a:r>
            <a:endParaRPr lang="pt-BR" sz="2600" dirty="0"/>
          </a:p>
          <a:p>
            <a:pPr lvl="1" algn="just">
              <a:lnSpc>
                <a:spcPts val="4000"/>
              </a:lnSpc>
            </a:pPr>
            <a:r>
              <a:rPr lang="pt-BR" sz="2600" dirty="0"/>
              <a:t>Realizar consultas sobre todos os processos em aberto que estão sob sua </a:t>
            </a:r>
            <a:r>
              <a:rPr lang="pt-BR" sz="2600" dirty="0" smtClean="0"/>
              <a:t>gerência</a:t>
            </a:r>
          </a:p>
          <a:p>
            <a:pPr marL="0" indent="0" algn="just">
              <a:lnSpc>
                <a:spcPts val="4000"/>
              </a:lnSpc>
              <a:buNone/>
            </a:pPr>
            <a:r>
              <a:rPr lang="pt-BR" sz="3000" dirty="0" smtClean="0"/>
              <a:t>As atividades realizadas pelo Gestor são registradas no histórico do processo</a:t>
            </a:r>
          </a:p>
          <a:p>
            <a:pPr algn="just"/>
            <a:endParaRPr lang="pt-BR" sz="2400" dirty="0"/>
          </a:p>
          <a:p>
            <a:pPr marL="0" indent="0" algn="just">
              <a:lnSpc>
                <a:spcPts val="4000"/>
              </a:lnSpc>
              <a:buNone/>
            </a:pPr>
            <a:r>
              <a:rPr lang="pt-BR" dirty="0"/>
              <a:t>Quando o mecanismo de atribuição de uma atividade não consegue localizar um colaborador que atenda aos requisitos </a:t>
            </a:r>
            <a:r>
              <a:rPr lang="pt-BR" dirty="0" smtClean="0"/>
              <a:t>definidos, </a:t>
            </a:r>
            <a:r>
              <a:rPr lang="pt-BR" dirty="0"/>
              <a:t>a atividade é atribuída ao gestor do </a:t>
            </a:r>
            <a:r>
              <a:rPr lang="pt-BR" dirty="0" smtClean="0"/>
              <a:t>processo</a:t>
            </a:r>
            <a:endParaRPr lang="pt-BR" dirty="0"/>
          </a:p>
          <a:p>
            <a:pPr algn="just">
              <a:lnSpc>
                <a:spcPts val="4000"/>
              </a:lnSpc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4" y="6937128"/>
            <a:ext cx="864000" cy="86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073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Mecanismos de atribuição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6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Mecanismos de atribuição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6" y="2214179"/>
            <a:ext cx="12707564" cy="5669279"/>
          </a:xfrm>
        </p:spPr>
        <p:txBody>
          <a:bodyPr/>
          <a:lstStyle/>
          <a:p>
            <a:pPr>
              <a:lnSpc>
                <a:spcPts val="3700"/>
              </a:lnSpc>
            </a:pPr>
            <a:r>
              <a:rPr lang="pt-BR" dirty="0" smtClean="0"/>
              <a:t>Os Mecanismos de Atribuição permitem </a:t>
            </a:r>
            <a:r>
              <a:rPr lang="pt-BR" dirty="0"/>
              <a:t>restringir as opções de usuários que podem receber </a:t>
            </a:r>
            <a:r>
              <a:rPr lang="pt-BR" dirty="0" smtClean="0"/>
              <a:t>ou assumir uma </a:t>
            </a:r>
            <a:r>
              <a:rPr lang="pt-BR" dirty="0"/>
              <a:t>determinada atividade do </a:t>
            </a:r>
            <a:r>
              <a:rPr lang="pt-BR" dirty="0" smtClean="0"/>
              <a:t>processo</a:t>
            </a:r>
          </a:p>
          <a:p>
            <a:endParaRPr lang="pt-BR" sz="2400" dirty="0" smtClean="0"/>
          </a:p>
          <a:p>
            <a:pPr>
              <a:lnSpc>
                <a:spcPts val="3700"/>
              </a:lnSpc>
            </a:pPr>
            <a:r>
              <a:rPr lang="pt-BR" dirty="0" smtClean="0"/>
              <a:t>Cada </a:t>
            </a:r>
            <a:r>
              <a:rPr lang="pt-BR" dirty="0"/>
              <a:t>mecanismo permite que apenas determinado usuário ou usuários estabelecidos pela lógica interna do mecanismo tenham controle sobre a respectiva atividade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13" y="5279922"/>
            <a:ext cx="8280000" cy="2808489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8" name="Grupo 7"/>
          <p:cNvGrpSpPr/>
          <p:nvPr/>
        </p:nvGrpSpPr>
        <p:grpSpPr>
          <a:xfrm>
            <a:off x="11546414" y="5443903"/>
            <a:ext cx="1440000" cy="1440000"/>
            <a:chOff x="12769609" y="5831919"/>
            <a:chExt cx="1440000" cy="1440000"/>
          </a:xfrm>
        </p:grpSpPr>
        <p:sp>
          <p:nvSpPr>
            <p:cNvPr id="9" name="Elipse 8"/>
            <p:cNvSpPr/>
            <p:nvPr/>
          </p:nvSpPr>
          <p:spPr>
            <a:xfrm>
              <a:off x="12769609" y="5831919"/>
              <a:ext cx="1440000" cy="1440000"/>
            </a:xfrm>
            <a:prstGeom prst="ellipse">
              <a:avLst/>
            </a:prstGeom>
            <a:solidFill>
              <a:schemeClr val="accent4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0" name="Imagem 9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7803" y="6047919"/>
              <a:ext cx="1023611" cy="100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4272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4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24195894"/>
              </p:ext>
            </p:extLst>
          </p:nvPr>
        </p:nvGraphicFramePr>
        <p:xfrm>
          <a:off x="835627" y="2614849"/>
          <a:ext cx="14578396" cy="4968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729867"/>
                <a:gridCol w="9848529"/>
              </a:tblGrid>
              <a:tr h="792000"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Atribuição</a:t>
                      </a:r>
                      <a:endParaRPr lang="pt-BR" sz="2800" b="1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800" b="1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/>
                </a:tc>
              </a:tr>
              <a:tr h="1044000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Para um Papel (Pool)</a:t>
                      </a:r>
                      <a:endParaRPr lang="pt-BR" sz="2800" b="0" i="0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80000" algn="l">
                        <a:lnSpc>
                          <a:spcPts val="3600"/>
                        </a:lnSpc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Qualquer um dos usuários no papel escolhido pode assumir as tarefas para completá-las</a:t>
                      </a:r>
                      <a:endParaRPr lang="pt-BR" sz="2800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44000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Para um Grupo (Pool)</a:t>
                      </a:r>
                      <a:endParaRPr lang="pt-BR" sz="2800" b="0" i="0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80000" algn="l">
                        <a:lnSpc>
                          <a:spcPts val="3600"/>
                        </a:lnSpc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Qualquer um dos usuários no grupo escolhido pode assumir as tarefas para completá-las</a:t>
                      </a:r>
                      <a:endParaRPr lang="pt-BR" sz="2800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44000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Por Associação</a:t>
                      </a:r>
                      <a:endParaRPr lang="pt-BR" sz="2800" b="0" i="0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80000" algn="l">
                        <a:lnSpc>
                          <a:spcPts val="3600"/>
                        </a:lnSpc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Permite compor lógicas complexas de atribuição através da associação de vários mecanismos</a:t>
                      </a:r>
                      <a:endParaRPr lang="pt-BR" sz="2800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44000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Por Campo de Formulário</a:t>
                      </a:r>
                      <a:endParaRPr lang="pt-BR" sz="2800" b="0" i="0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80000" marR="0" indent="0" algn="l" defTabSz="4572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Permite atribuir tarefas ao usuário informado em um campo do formulário do processo</a:t>
                      </a:r>
                    </a:p>
                  </a:txBody>
                  <a:tcPr marL="44671" marR="44671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</p:spPr>
        <p:txBody>
          <a:bodyPr/>
          <a:lstStyle/>
          <a:p>
            <a:r>
              <a:rPr lang="pt-BR" dirty="0" smtClean="0"/>
              <a:t>Mecanismos de atribuição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90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Mecanismos de atribuição</a:t>
            </a: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260490"/>
              </p:ext>
            </p:extLst>
          </p:nvPr>
        </p:nvGraphicFramePr>
        <p:xfrm>
          <a:off x="834825" y="2306106"/>
          <a:ext cx="14580000" cy="5544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468079"/>
                <a:gridCol w="10111921"/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ts val="3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kern="1200" dirty="0" smtClean="0">
                          <a:latin typeface="Trebuchet MS" panose="020B0603020202020204" pitchFamily="34" charset="0"/>
                        </a:rPr>
                        <a:t>Atribuição</a:t>
                      </a:r>
                      <a:endParaRPr lang="pt-BR" sz="2800" kern="1200" dirty="0" smtClean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ts val="3500"/>
                        </a:lnSpc>
                      </a:pPr>
                      <a:r>
                        <a:rPr lang="pt-BR" sz="2800" kern="1200" dirty="0" smtClean="0"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8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/>
                </a:tc>
              </a:tr>
              <a:tr h="1008000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800" b="0" dirty="0" smtClean="0">
                          <a:latin typeface="Trebuchet MS" panose="020B0603020202020204" pitchFamily="34" charset="0"/>
                        </a:rPr>
                        <a:t>Por Executor de Atividade</a:t>
                      </a:r>
                      <a:endParaRPr lang="pt-BR" sz="2800" b="0" i="0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80000" algn="l">
                        <a:lnSpc>
                          <a:spcPts val="3600"/>
                        </a:lnSpc>
                        <a:spcBef>
                          <a:spcPts val="0"/>
                        </a:spcBef>
                      </a:pPr>
                      <a:r>
                        <a:rPr lang="pt-BR" sz="2800" dirty="0" smtClean="0">
                          <a:latin typeface="Trebuchet MS" panose="020B0603020202020204" pitchFamily="34" charset="0"/>
                        </a:rPr>
                        <a:t>Permite selecionar os usuários que executaram uma atividade anterior</a:t>
                      </a:r>
                      <a:endParaRPr lang="pt-BR" sz="2800" dirty="0">
                        <a:latin typeface="Trebuchet MS" panose="020B0603020202020204" pitchFamily="34" charset="0"/>
                      </a:endParaRPr>
                    </a:p>
                  </a:txBody>
                  <a:tcPr marL="44671" marR="44671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08000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ts val="3600"/>
                        </a:lnSpc>
                      </a:pPr>
                      <a:r>
                        <a:rPr lang="pt-BR" sz="2800" b="0" kern="1200" dirty="0" smtClean="0">
                          <a:latin typeface="Trebuchet MS" panose="020B0603020202020204" pitchFamily="34" charset="0"/>
                        </a:rPr>
                        <a:t>Por Grupo</a:t>
                      </a:r>
                      <a:endParaRPr lang="pt-BR" sz="2800" b="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80000" algn="l" defTabSz="457200" rtl="0" eaLnBrk="1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</a:pPr>
                      <a:r>
                        <a:rPr lang="pt-BR" sz="2800" kern="1200" dirty="0" smtClean="0">
                          <a:latin typeface="Trebuchet MS" panose="020B0603020202020204" pitchFamily="34" charset="0"/>
                        </a:rPr>
                        <a:t>Permite filtrar apenas os usuários que façam parte de um determinado grupo</a:t>
                      </a:r>
                      <a:endParaRPr lang="pt-BR" sz="28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08000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ts val="3600"/>
                        </a:lnSpc>
                      </a:pPr>
                      <a:r>
                        <a:rPr lang="pt-BR" sz="2800" b="0" kern="1200" dirty="0" smtClean="0">
                          <a:latin typeface="Trebuchet MS" panose="020B0603020202020204" pitchFamily="34" charset="0"/>
                        </a:rPr>
                        <a:t>Por Grupos do Usuário</a:t>
                      </a:r>
                      <a:endParaRPr lang="pt-BR" sz="2800" b="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ts val="3600"/>
                        </a:lnSpc>
                        <a:spcBef>
                          <a:spcPts val="0"/>
                        </a:spcBef>
                      </a:pPr>
                      <a:r>
                        <a:rPr lang="pt-BR" sz="2800" kern="1200" dirty="0" smtClean="0">
                          <a:solidFill>
                            <a:schemeClr val="dk1"/>
                          </a:solidFill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Permite filtrar apenas os usuários cujos grupos ou grupo de trabalho sejam o mesmo do usuário (corrente ou solicitante)</a:t>
                      </a:r>
                      <a:endParaRPr lang="pt-BR" sz="28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008000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ts val="3600"/>
                        </a:lnSpc>
                      </a:pPr>
                      <a:r>
                        <a:rPr lang="pt-BR" sz="2800" b="0" kern="1200" dirty="0" smtClean="0">
                          <a:latin typeface="Trebuchet MS" panose="020B0603020202020204" pitchFamily="34" charset="0"/>
                        </a:rPr>
                        <a:t>Por Papel</a:t>
                      </a:r>
                      <a:endParaRPr lang="pt-BR" sz="2800" b="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80000" algn="l" defTabSz="457200" rtl="0" eaLnBrk="1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</a:pPr>
                      <a:r>
                        <a:rPr lang="pt-BR" sz="2800" kern="1200" dirty="0" smtClean="0">
                          <a:latin typeface="Trebuchet MS" panose="020B0603020202020204" pitchFamily="34" charset="0"/>
                        </a:rPr>
                        <a:t>Permite filtrar apenas os usuários que possuam um determinado papel</a:t>
                      </a:r>
                      <a:endParaRPr lang="pt-BR" sz="28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pPr marL="0" algn="l" defTabSz="457200" rtl="0" eaLnBrk="1" latinLnBrk="0" hangingPunct="1">
                        <a:lnSpc>
                          <a:spcPts val="3600"/>
                        </a:lnSpc>
                      </a:pPr>
                      <a:r>
                        <a:rPr lang="pt-BR" sz="2800" b="0" kern="1200" dirty="0" smtClean="0">
                          <a:latin typeface="Trebuchet MS" panose="020B0603020202020204" pitchFamily="34" charset="0"/>
                        </a:rPr>
                        <a:t>Por Usuário</a:t>
                      </a:r>
                      <a:endParaRPr lang="pt-BR" sz="2800" b="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80000" algn="l" defTabSz="457200" rtl="0" eaLnBrk="1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</a:pPr>
                      <a:r>
                        <a:rPr lang="pt-BR" sz="2800" kern="1200" dirty="0" smtClean="0">
                          <a:latin typeface="Trebuchet MS" panose="020B0603020202020204" pitchFamily="34" charset="0"/>
                        </a:rPr>
                        <a:t>Permite atribuir tarefas a um usuário específico</a:t>
                      </a:r>
                      <a:endParaRPr lang="pt-BR" sz="2800" kern="1200" dirty="0">
                        <a:solidFill>
                          <a:schemeClr val="dk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44671" marR="44671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3654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 de atribuição por associação</a:t>
            </a:r>
            <a:endParaRPr lang="pt-BR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97619" y="7185272"/>
            <a:ext cx="266522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66700">
              <a:buClr>
                <a:srgbClr val="254061"/>
              </a:buClr>
              <a:defRPr/>
            </a:pPr>
            <a:r>
              <a:rPr lang="pt-BR" sz="1800" b="0" dirty="0">
                <a:latin typeface="Trebuchet MS" panose="020B0603020202020204" pitchFamily="34" charset="0"/>
                <a:ea typeface="Open Sans" pitchFamily="34" charset="0"/>
                <a:cs typeface="Open Sans" pitchFamily="34" charset="0"/>
              </a:rPr>
              <a:t>Todos os usuários em todos os </a:t>
            </a:r>
            <a:r>
              <a:rPr lang="pt-BR" sz="1800" b="0" dirty="0" smtClean="0">
                <a:latin typeface="Trebuchet MS" panose="020B0603020202020204" pitchFamily="34" charset="0"/>
                <a:ea typeface="Open Sans" pitchFamily="34" charset="0"/>
                <a:cs typeface="Open Sans" pitchFamily="34" charset="0"/>
              </a:rPr>
              <a:t>mecanismos</a:t>
            </a:r>
            <a:endParaRPr lang="pt-BR" sz="1800" b="0" dirty="0">
              <a:latin typeface="Trebuchet MS" panose="020B0603020202020204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" name="PPTShape_0"/>
          <p:cNvSpPr txBox="1">
            <a:spLocks noChangeArrowheads="1"/>
          </p:cNvSpPr>
          <p:nvPr/>
        </p:nvSpPr>
        <p:spPr bwMode="auto">
          <a:xfrm>
            <a:off x="8716069" y="7199384"/>
            <a:ext cx="290800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66700">
              <a:buClr>
                <a:srgbClr val="254061"/>
              </a:buClr>
              <a:defRPr/>
            </a:pPr>
            <a:r>
              <a:rPr lang="pt-BR" sz="1800" b="0" dirty="0">
                <a:latin typeface="Trebuchet MS" panose="020B0603020202020204" pitchFamily="34" charset="0"/>
                <a:ea typeface="Open Sans" pitchFamily="34" charset="0"/>
                <a:cs typeface="Open Sans" pitchFamily="34" charset="0"/>
              </a:rPr>
              <a:t>Apenas usuários comuns a todos os </a:t>
            </a:r>
            <a:r>
              <a:rPr lang="pt-BR" sz="1800" b="0" dirty="0" smtClean="0">
                <a:latin typeface="Trebuchet MS" panose="020B0603020202020204" pitchFamily="34" charset="0"/>
                <a:ea typeface="Open Sans" pitchFamily="34" charset="0"/>
                <a:cs typeface="Open Sans" pitchFamily="34" charset="0"/>
              </a:rPr>
              <a:t>mecanismos</a:t>
            </a:r>
            <a:endParaRPr lang="pt-BR" sz="1800" b="0" dirty="0">
              <a:latin typeface="Trebuchet MS" panose="020B0603020202020204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8" name="Imagem 7" descr="circulo_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949" y="5758696"/>
            <a:ext cx="1916569" cy="127967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pic>
        <p:nvPicPr>
          <p:cNvPr id="9" name="Imagem 8" descr="circulo_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787" y="5791913"/>
            <a:ext cx="1916569" cy="1279678"/>
          </a:xfrm>
          <a:prstGeom prst="roundRect">
            <a:avLst>
              <a:gd name="adj" fmla="val 16667"/>
            </a:avLst>
          </a:prstGeom>
          <a:ln>
            <a:noFill/>
          </a:ln>
          <a:effectLst/>
        </p:spPr>
      </p:pic>
      <p:sp>
        <p:nvSpPr>
          <p:cNvPr id="10" name="CaixaDeTexto 9"/>
          <p:cNvSpPr txBox="1"/>
          <p:nvPr/>
        </p:nvSpPr>
        <p:spPr>
          <a:xfrm>
            <a:off x="2130929" y="2387600"/>
            <a:ext cx="12702671" cy="479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Não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é recomendada a inclusão 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mecanismos em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p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ool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(Para um grupo/papel) em atribuições por associação, pois neste caso não haveria nenhum responsável do grupo ou papel configurado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Como enviar a atividade para o superior imediato do usuário utilizando o Mecanismo de Atribuição por Associação: </a:t>
            </a:r>
          </a:p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 algn="just">
              <a:lnSpc>
                <a:spcPts val="3700"/>
              </a:lnSpc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>
              <a:lnSpc>
                <a:spcPts val="37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Tipos de Associação: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2" name="Imagem 1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852" y="4763156"/>
            <a:ext cx="438690" cy="432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8227333" y="6033740"/>
            <a:ext cx="646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pt-BR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 de atribuição por campo de formulário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497725" y="2616805"/>
            <a:ext cx="7993117" cy="527444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O </a:t>
            </a:r>
            <a:r>
              <a:rPr lang="pt-BR" dirty="0"/>
              <a:t>campo </a:t>
            </a:r>
            <a:r>
              <a:rPr lang="pt-BR" dirty="0" smtClean="0"/>
              <a:t>definido no mecanismo deve </a:t>
            </a:r>
            <a:r>
              <a:rPr lang="pt-BR" dirty="0"/>
              <a:t>ser </a:t>
            </a:r>
            <a:r>
              <a:rPr lang="pt-BR" b="1" dirty="0"/>
              <a:t>obrigatoriamente</a:t>
            </a:r>
            <a:r>
              <a:rPr lang="pt-BR" dirty="0"/>
              <a:t> </a:t>
            </a:r>
            <a:r>
              <a:rPr lang="pt-BR" b="1" dirty="0" smtClean="0"/>
              <a:t>preenchido</a:t>
            </a:r>
            <a:r>
              <a:rPr lang="pt-BR" dirty="0" smtClean="0"/>
              <a:t> no formulário com </a:t>
            </a:r>
            <a:r>
              <a:rPr lang="pt-BR" dirty="0"/>
              <a:t>a identificação da matrícula de um usuário </a:t>
            </a:r>
            <a:r>
              <a:rPr lang="pt-BR" dirty="0" smtClean="0"/>
              <a:t>ativo</a:t>
            </a:r>
          </a:p>
          <a:p>
            <a:pPr algn="just">
              <a:spcBef>
                <a:spcPts val="0"/>
              </a:spcBef>
            </a:pPr>
            <a:endParaRPr lang="pt-BR" sz="2400" dirty="0"/>
          </a:p>
          <a:p>
            <a:pPr algn="just">
              <a:lnSpc>
                <a:spcPct val="150000"/>
              </a:lnSpc>
            </a:pPr>
            <a:r>
              <a:rPr lang="pt-BR" dirty="0"/>
              <a:t>Caso o campo não esteja preenchido ou </a:t>
            </a:r>
            <a:r>
              <a:rPr lang="pt-BR" dirty="0" smtClean="0"/>
              <a:t>contenha um usuário inválido</a:t>
            </a:r>
            <a:r>
              <a:rPr lang="pt-BR" dirty="0"/>
              <a:t>, não será possível avançar para a </a:t>
            </a:r>
            <a:r>
              <a:rPr lang="pt-BR" dirty="0" smtClean="0"/>
              <a:t>próxima atividade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" t="998" r="851" b="1243"/>
          <a:stretch/>
        </p:blipFill>
        <p:spPr>
          <a:xfrm>
            <a:off x="10073947" y="3299102"/>
            <a:ext cx="5439103" cy="39098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63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Mecanismos de atribuição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Na atividade </a:t>
            </a:r>
            <a:r>
              <a:rPr lang="pt-BR" b="1" dirty="0" smtClean="0"/>
              <a:t>Inicial</a:t>
            </a:r>
            <a:r>
              <a:rPr lang="pt-BR" dirty="0" smtClean="0"/>
              <a:t> dos processos e seleção de </a:t>
            </a:r>
            <a:r>
              <a:rPr lang="pt-BR" b="1" dirty="0" smtClean="0"/>
              <a:t>Gestores</a:t>
            </a:r>
            <a:r>
              <a:rPr lang="pt-BR" dirty="0" smtClean="0"/>
              <a:t>, apenas os seguintes mecanismos de atribuição serão exibidos</a:t>
            </a:r>
            <a:r>
              <a:rPr lang="pt-BR" dirty="0"/>
              <a:t>: por Associação, por Grupo, por </a:t>
            </a:r>
            <a:r>
              <a:rPr lang="pt-BR" dirty="0" smtClean="0"/>
              <a:t>Papel e por Usuário</a:t>
            </a:r>
          </a:p>
          <a:p>
            <a:pPr>
              <a:lnSpc>
                <a:spcPct val="150000"/>
              </a:lnSpc>
            </a:pPr>
            <a:endParaRPr lang="pt-BR" sz="2400" dirty="0" smtClean="0"/>
          </a:p>
          <a:p>
            <a:pPr>
              <a:lnSpc>
                <a:spcPct val="150000"/>
              </a:lnSpc>
            </a:pPr>
            <a:r>
              <a:rPr lang="pt-BR" b="1" dirty="0" smtClean="0"/>
              <a:t>Mecanismo  de Atribuição Personalizado</a:t>
            </a:r>
            <a:r>
              <a:rPr lang="pt-BR" dirty="0" smtClean="0"/>
              <a:t>: pode utilizar </a:t>
            </a:r>
            <a:r>
              <a:rPr lang="pt-BR" dirty="0"/>
              <a:t>lógicas mais complexas e </a:t>
            </a:r>
            <a:r>
              <a:rPr lang="pt-BR" dirty="0" smtClean="0"/>
              <a:t>específicas para definir o responsável pela atividade: </a:t>
            </a:r>
            <a:endParaRPr lang="pt-BR" dirty="0"/>
          </a:p>
        </p:txBody>
      </p:sp>
      <p:pic>
        <p:nvPicPr>
          <p:cNvPr id="4" name="Imagem 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641" y="5941638"/>
            <a:ext cx="511804" cy="504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2" y="3042743"/>
            <a:ext cx="1080000" cy="10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795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Movimentação de solicitações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252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processo?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6" cy="5527675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Processo é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uma sequência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continuada de fatos ou operações </a:t>
            </a: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processo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sempre tem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intuito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alcançar algum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resultado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Para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que este resultado seja alcançado é necessário que sejam executadas tarefas (atividades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)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Essas atividades devem ter uma sequencia lógica de execução (fluxos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)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endParaRPr lang="pt-BR" dirty="0"/>
          </a:p>
        </p:txBody>
      </p:sp>
      <p:pic>
        <p:nvPicPr>
          <p:cNvPr id="5" name="Picture 34" descr="bpm_fluxos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364" y="6140388"/>
            <a:ext cx="4874922" cy="17995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82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Iniciar solicitação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68" y="2020352"/>
            <a:ext cx="8973580" cy="5544000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6345428" y="6795308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68621" y="2807193"/>
            <a:ext cx="5550679" cy="443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Enquanto estiver ativa, a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cs typeface="Trebuchet MS"/>
              </a:rPr>
              <a:t>solicitação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irá utilizar as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atividades e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fluxos definidos </a:t>
            </a:r>
            <a:r>
              <a:rPr lang="pt-BR" sz="2800" b="1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na versão em que </a:t>
            </a:r>
            <a:r>
              <a:rPr lang="pt-BR" sz="2800" b="1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foi criada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, mesmo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quando novas versões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tiverem sido liberadas</a:t>
            </a:r>
          </a:p>
          <a:p>
            <a:pPr marL="457200" indent="-457200" algn="just">
              <a:lnSpc>
                <a:spcPts val="3800"/>
              </a:lnSpc>
              <a:buFont typeface="Arial" panose="020B0604020202020204" pitchFamily="34" charset="0"/>
              <a:buChar char="•"/>
            </a:pPr>
            <a:endParaRPr lang="pt-BR" sz="2800" dirty="0" smtClean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  <a:p>
            <a:pPr marL="457200" indent="-457200" algn="just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Cada solicitação receberá um código de identificação </a:t>
            </a:r>
            <a:r>
              <a:rPr lang="pt-BR" sz="2800" b="1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único</a:t>
            </a:r>
            <a:endParaRPr lang="pt-BR" sz="2800" b="1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4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Movimentar solicitação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16" y="2115308"/>
            <a:ext cx="9680618" cy="5980818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2277957" y="1578108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268749" y="7146906"/>
            <a:ext cx="970030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área de decisão apresenta as opções de atividades e usuários disponíveis para movimentação da solicitação.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128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Encaminhamento automático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9335496" cy="5527675"/>
          </a:xfrm>
        </p:spPr>
        <p:txBody>
          <a:bodyPr/>
          <a:lstStyle/>
          <a:p>
            <a:pPr marL="0" indent="0" algn="just">
              <a:lnSpc>
                <a:spcPts val="3500"/>
              </a:lnSpc>
              <a:buNone/>
            </a:pPr>
            <a:r>
              <a:rPr lang="pt-BR" dirty="0" smtClean="0"/>
              <a:t>Nas situações em que ocorre o encaminhamento automático</a:t>
            </a:r>
            <a:r>
              <a:rPr lang="pt-BR" b="1" dirty="0" smtClean="0"/>
              <a:t> </a:t>
            </a:r>
            <a:r>
              <a:rPr lang="pt-BR" dirty="0" smtClean="0"/>
              <a:t>de atividades, como nos exemplos abaixo, a área de decisão </a:t>
            </a:r>
            <a:r>
              <a:rPr lang="pt-BR" b="1" dirty="0" smtClean="0"/>
              <a:t>não será exibida </a:t>
            </a:r>
            <a:r>
              <a:rPr lang="pt-BR" dirty="0" smtClean="0"/>
              <a:t>para o usuário que movimenta a solicitação</a:t>
            </a:r>
          </a:p>
          <a:p>
            <a:pPr marL="0" indent="0" algn="just">
              <a:buNone/>
            </a:pPr>
            <a:endParaRPr lang="pt-BR" sz="2400" dirty="0" smtClean="0"/>
          </a:p>
          <a:p>
            <a:pPr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pt-BR" dirty="0" smtClean="0"/>
              <a:t>Modelagem do processo</a:t>
            </a:r>
          </a:p>
          <a:p>
            <a:pPr lvl="1" algn="just">
              <a:lnSpc>
                <a:spcPts val="3500"/>
              </a:lnSpc>
              <a:buFontTx/>
              <a:buChar char="-"/>
            </a:pPr>
            <a:r>
              <a:rPr lang="pt-BR" dirty="0" smtClean="0"/>
              <a:t>Atividade conjunta</a:t>
            </a:r>
          </a:p>
          <a:p>
            <a:pPr lvl="1" algn="just">
              <a:lnSpc>
                <a:spcPts val="3500"/>
              </a:lnSpc>
              <a:buFontTx/>
              <a:buChar char="-"/>
            </a:pPr>
            <a:r>
              <a:rPr lang="pt-BR" dirty="0" smtClean="0"/>
              <a:t>Mecanismo de atribuição em pool (grupo ou papel)</a:t>
            </a:r>
          </a:p>
          <a:p>
            <a:pPr lvl="1" algn="just">
              <a:buFontTx/>
              <a:buChar char="-"/>
            </a:pPr>
            <a:endParaRPr lang="pt-BR" dirty="0" smtClean="0"/>
          </a:p>
          <a:p>
            <a:pPr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pt-BR" dirty="0" smtClean="0"/>
              <a:t>Execução do processo</a:t>
            </a:r>
          </a:p>
          <a:p>
            <a:pPr marL="457200" lvl="1" indent="0" algn="just">
              <a:lnSpc>
                <a:spcPts val="3500"/>
              </a:lnSpc>
              <a:buNone/>
            </a:pPr>
            <a:r>
              <a:rPr lang="pt-BR" dirty="0" smtClean="0"/>
              <a:t>- Mecanismo de atribuição retorna apenas </a:t>
            </a:r>
            <a:r>
              <a:rPr lang="pt-BR" b="1" dirty="0" smtClean="0"/>
              <a:t>um</a:t>
            </a:r>
            <a:r>
              <a:rPr lang="pt-BR" dirty="0" smtClean="0"/>
              <a:t> usuário válido</a:t>
            </a:r>
          </a:p>
          <a:p>
            <a:pPr lvl="1" algn="just">
              <a:lnSpc>
                <a:spcPts val="3500"/>
              </a:lnSpc>
              <a:buFontTx/>
              <a:buChar char="-"/>
            </a:pPr>
            <a:endParaRPr lang="pt-BR" dirty="0"/>
          </a:p>
          <a:p>
            <a:pPr algn="just">
              <a:lnSpc>
                <a:spcPts val="3500"/>
              </a:lnSpc>
            </a:pPr>
            <a:endParaRPr lang="pt-BR" dirty="0" smtClean="0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29" b="-13929"/>
          <a:stretch/>
        </p:blipFill>
        <p:spPr>
          <a:xfrm>
            <a:off x="11931766" y="4020207"/>
            <a:ext cx="3250392" cy="403667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597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Fluxo automático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216144" cy="4738699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Determina </a:t>
            </a:r>
            <a:r>
              <a:rPr lang="pt-BR" dirty="0"/>
              <a:t>que a atividade será movimentada automaticamente para a atividade destino quando </a:t>
            </a:r>
            <a:r>
              <a:rPr lang="pt-BR" dirty="0" smtClean="0"/>
              <a:t>o prazo </a:t>
            </a:r>
            <a:r>
              <a:rPr lang="pt-BR" dirty="0"/>
              <a:t>de conclusão </a:t>
            </a:r>
            <a:r>
              <a:rPr lang="pt-BR" dirty="0" smtClean="0"/>
              <a:t>expirar:</a:t>
            </a:r>
          </a:p>
          <a:p>
            <a:pPr>
              <a:spcBef>
                <a:spcPts val="0"/>
              </a:spcBef>
            </a:pPr>
            <a:endParaRPr lang="pt-BR" dirty="0" smtClean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Para </a:t>
            </a:r>
            <a:r>
              <a:rPr lang="pt-BR" dirty="0"/>
              <a:t>que isto aconteça, é necessário configurar um </a:t>
            </a:r>
            <a:r>
              <a:rPr lang="pt-BR" b="1" dirty="0"/>
              <a:t>agendamento</a:t>
            </a:r>
            <a:r>
              <a:rPr lang="pt-BR" dirty="0"/>
              <a:t> do tipo Fluxo Automático, a partir da funcionalidade </a:t>
            </a:r>
            <a:r>
              <a:rPr lang="pt-BR" dirty="0" err="1"/>
              <a:t>Agendador</a:t>
            </a:r>
            <a:r>
              <a:rPr lang="pt-BR" dirty="0"/>
              <a:t> de </a:t>
            </a:r>
            <a:r>
              <a:rPr lang="pt-BR" dirty="0" smtClean="0"/>
              <a:t>Tarefas</a:t>
            </a:r>
          </a:p>
        </p:txBody>
      </p:sp>
      <p:pic>
        <p:nvPicPr>
          <p:cNvPr id="14" name="Espaço Reservado para Imagem 13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65" b="-12665"/>
          <a:stretch/>
        </p:blipFill>
        <p:spPr>
          <a:xfrm>
            <a:off x="11160609" y="2872334"/>
            <a:ext cx="3263087" cy="4052438"/>
          </a:xfrm>
        </p:spPr>
      </p:pic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62" y="3990307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1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Fluxo automático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98" y="2387600"/>
            <a:ext cx="9268255" cy="56769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2176276" y="1847600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41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Complementar solicitações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90" y="2387600"/>
            <a:ext cx="7776083" cy="5713413"/>
          </a:xfrm>
        </p:spPr>
      </p:pic>
      <p:sp>
        <p:nvSpPr>
          <p:cNvPr id="6" name="Elipse 5"/>
          <p:cNvSpPr/>
          <p:nvPr/>
        </p:nvSpPr>
        <p:spPr>
          <a:xfrm>
            <a:off x="1046035" y="7561013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578986" y="2570278"/>
            <a:ext cx="6249592" cy="401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Quando habilitados nas propriedades do processo, os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complementos em solicitações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permitem que um usuário adicione comentários ou anexos em uma solicitação aberta sendo ou não responsável pela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atividade corrente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28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Central de tarefas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8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172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Resumo de tarefas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17" y="2035691"/>
            <a:ext cx="10290417" cy="6065321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297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Minhas solicitações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38" y="1818640"/>
            <a:ext cx="10013174" cy="6282000"/>
          </a:xfrm>
          <a:ln>
            <a:solidFill>
              <a:schemeClr val="bg2"/>
            </a:solidFill>
          </a:ln>
        </p:spPr>
      </p:pic>
      <p:sp>
        <p:nvSpPr>
          <p:cNvPr id="9" name="Elipse 8"/>
          <p:cNvSpPr/>
          <p:nvPr/>
        </p:nvSpPr>
        <p:spPr>
          <a:xfrm>
            <a:off x="12577067" y="7269460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03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 a concluir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04" y="1819013"/>
            <a:ext cx="9783443" cy="6282000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12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Qual a diferença entre BPM e processo?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3011214" y="2529204"/>
            <a:ext cx="10752084" cy="552767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/>
              <a:t>BPM é uma </a:t>
            </a:r>
            <a:r>
              <a:rPr lang="pt-BR" b="1" dirty="0" smtClean="0"/>
              <a:t>um padrão de mercado</a:t>
            </a:r>
            <a:r>
              <a:rPr lang="pt-BR" dirty="0" smtClean="0"/>
              <a:t> </a:t>
            </a:r>
            <a:r>
              <a:rPr lang="pt-BR" dirty="0"/>
              <a:t>que </a:t>
            </a:r>
            <a:r>
              <a:rPr lang="pt-BR" dirty="0" smtClean="0"/>
              <a:t>abrange a modelagem, </a:t>
            </a:r>
            <a:r>
              <a:rPr lang="pt-BR" dirty="0"/>
              <a:t>automação, </a:t>
            </a:r>
            <a:r>
              <a:rPr lang="pt-BR" dirty="0" smtClean="0"/>
              <a:t>execução, controle </a:t>
            </a:r>
            <a:r>
              <a:rPr lang="pt-BR" dirty="0"/>
              <a:t>e melhoria </a:t>
            </a:r>
            <a:r>
              <a:rPr lang="pt-BR" dirty="0" smtClean="0"/>
              <a:t>contínua </a:t>
            </a:r>
            <a:r>
              <a:rPr lang="pt-BR" dirty="0"/>
              <a:t>de processos de </a:t>
            </a:r>
            <a:r>
              <a:rPr lang="pt-BR" dirty="0" smtClean="0"/>
              <a:t>negócio</a:t>
            </a:r>
          </a:p>
          <a:p>
            <a:pPr algn="just">
              <a:lnSpc>
                <a:spcPct val="150000"/>
              </a:lnSpc>
            </a:pPr>
            <a:endParaRPr lang="pt-BR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Processo, </a:t>
            </a:r>
            <a:r>
              <a:rPr lang="pt-BR" dirty="0"/>
              <a:t>por sua vez, é um </a:t>
            </a:r>
            <a:r>
              <a:rPr lang="pt-BR" b="1" dirty="0"/>
              <a:t>conjunto de atividades </a:t>
            </a:r>
            <a:r>
              <a:rPr lang="pt-BR" dirty="0"/>
              <a:t>que seguem </a:t>
            </a:r>
            <a:r>
              <a:rPr lang="pt-BR" dirty="0" smtClean="0"/>
              <a:t>uma sequência lógica para </a:t>
            </a:r>
            <a:r>
              <a:rPr lang="pt-BR" dirty="0"/>
              <a:t>que determinado objetivo da organização seja </a:t>
            </a:r>
            <a:r>
              <a:rPr lang="pt-BR" dirty="0" smtClean="0"/>
              <a:t>atingido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50" y="5603979"/>
            <a:ext cx="1440000" cy="1440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46" y="2822023"/>
            <a:ext cx="1379116" cy="14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487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 em pool: grupo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13" y="1819013"/>
            <a:ext cx="10164624" cy="6282000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2760726" y="7253694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205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 em pool: papel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50" y="1797930"/>
            <a:ext cx="10193751" cy="6300000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2760726" y="7253694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52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Tarefas em consenso</a:t>
            </a:r>
            <a:endParaRPr lang="pt-BR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79" y="1818640"/>
            <a:ext cx="9981492" cy="6282000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2435865" y="7542640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Minhas tarefas sob gerência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513" y="1809192"/>
            <a:ext cx="9926624" cy="6282373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862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Movimentação em bloco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Para a movimentação em bloco, é necessário que as solicitações: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Sejam do </a:t>
            </a:r>
            <a:r>
              <a:rPr lang="pt-BR" dirty="0"/>
              <a:t>mesmo processo e </a:t>
            </a:r>
            <a:r>
              <a:rPr lang="pt-BR" dirty="0" smtClean="0"/>
              <a:t>versão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Estejam localizadas </a:t>
            </a:r>
            <a:r>
              <a:rPr lang="pt-BR" dirty="0"/>
              <a:t>na mesma </a:t>
            </a:r>
            <a:r>
              <a:rPr lang="pt-BR" dirty="0" smtClean="0"/>
              <a:t>atividade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A atividade não possua a necessidade de apontamentos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Em uma movimentação em bloco </a:t>
            </a:r>
            <a:r>
              <a:rPr lang="pt-BR" b="1" dirty="0" smtClean="0"/>
              <a:t>não é possível </a:t>
            </a:r>
            <a:r>
              <a:rPr lang="pt-BR" dirty="0" smtClean="0"/>
              <a:t>informar dados no formulário da solicitação e nem publicar anexos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93" y="6243144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152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Movimentação em bloco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66" y="2387600"/>
            <a:ext cx="9825518" cy="5713413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497584" y="1799244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27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Assumir em bloco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52" y="2149200"/>
            <a:ext cx="10457746" cy="5940000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702536" y="1609200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490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 de tarefas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9616964" y="2486276"/>
            <a:ext cx="5533697" cy="485988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As abas </a:t>
            </a:r>
            <a:r>
              <a:rPr lang="pt-BR" b="1" dirty="0"/>
              <a:t>Tarefas a concluir</a:t>
            </a:r>
            <a:r>
              <a:rPr lang="pt-BR" dirty="0"/>
              <a:t> ou </a:t>
            </a:r>
            <a:r>
              <a:rPr lang="pt-BR" b="1" dirty="0"/>
              <a:t>Tarefas em </a:t>
            </a:r>
            <a:r>
              <a:rPr lang="pt-BR" b="1" i="1" dirty="0"/>
              <a:t>pool</a:t>
            </a:r>
            <a:r>
              <a:rPr lang="pt-BR" dirty="0"/>
              <a:t> </a:t>
            </a:r>
            <a:r>
              <a:rPr lang="pt-BR" dirty="0" smtClean="0"/>
              <a:t>(grupo/papel) exibem o </a:t>
            </a:r>
            <a:r>
              <a:rPr lang="pt-BR" dirty="0"/>
              <a:t>número de tarefas atrasadas, </a:t>
            </a:r>
            <a:r>
              <a:rPr lang="pt-BR" dirty="0" smtClean="0"/>
              <a:t>pendentes </a:t>
            </a:r>
            <a:r>
              <a:rPr lang="pt-BR" dirty="0"/>
              <a:t>no prazo e o número total de tarefas pendentes (atrasadas + no prazo)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5" y="2191406"/>
            <a:ext cx="8301072" cy="59330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211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 de tarefas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9285890" y="2492265"/>
            <a:ext cx="6227160" cy="5331376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pt-BR" b="1" dirty="0" smtClean="0"/>
              <a:t>Campo </a:t>
            </a:r>
            <a:r>
              <a:rPr lang="pt-BR" b="1" dirty="0"/>
              <a:t>de </a:t>
            </a:r>
            <a:r>
              <a:rPr lang="pt-BR" b="1" dirty="0" smtClean="0"/>
              <a:t>localização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Pesquisar tarefa pelo valor de qualquer </a:t>
            </a:r>
            <a:r>
              <a:rPr lang="pt-BR" dirty="0"/>
              <a:t>campo da solicitação – apenas entre as tarefas </a:t>
            </a:r>
            <a:r>
              <a:rPr lang="pt-BR" dirty="0" smtClean="0"/>
              <a:t>listadas na página corrente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Pesquisar pelo código identificador </a:t>
            </a:r>
            <a:r>
              <a:rPr lang="pt-BR" dirty="0"/>
              <a:t>da solicitação – </a:t>
            </a:r>
            <a:r>
              <a:rPr lang="pt-BR" dirty="0" smtClean="0"/>
              <a:t>em qualquer página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55" y="2191405"/>
            <a:ext cx="7860882" cy="59330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992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Filtros de tarefas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153082" cy="552767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A criação </a:t>
            </a:r>
            <a:r>
              <a:rPr lang="pt-BR" dirty="0"/>
              <a:t>de </a:t>
            </a:r>
            <a:r>
              <a:rPr lang="pt-BR" b="1" dirty="0"/>
              <a:t>filtros de </a:t>
            </a:r>
            <a:r>
              <a:rPr lang="pt-BR" b="1" dirty="0" smtClean="0"/>
              <a:t>tarefas </a:t>
            </a:r>
            <a:r>
              <a:rPr lang="pt-BR" dirty="0" smtClean="0"/>
              <a:t>simplifica a </a:t>
            </a:r>
            <a:r>
              <a:rPr lang="pt-BR" dirty="0"/>
              <a:t>localização e visualização </a:t>
            </a:r>
            <a:r>
              <a:rPr lang="pt-BR" dirty="0" smtClean="0"/>
              <a:t>de tarefas</a:t>
            </a:r>
            <a:endParaRPr lang="pt-BR" dirty="0"/>
          </a:p>
          <a:p>
            <a:pPr algn="just"/>
            <a:endParaRPr lang="pt-BR" dirty="0"/>
          </a:p>
          <a:p>
            <a:pPr algn="just">
              <a:lnSpc>
                <a:spcPct val="150000"/>
              </a:lnSpc>
            </a:pPr>
            <a:r>
              <a:rPr lang="pt-BR" dirty="0"/>
              <a:t>O filtro </a:t>
            </a:r>
            <a:r>
              <a:rPr lang="pt-BR" dirty="0" smtClean="0"/>
              <a:t>é obtido informando </a:t>
            </a:r>
            <a:r>
              <a:rPr lang="pt-BR" dirty="0"/>
              <a:t>valores que serão </a:t>
            </a:r>
            <a:r>
              <a:rPr lang="pt-BR" dirty="0" smtClean="0"/>
              <a:t>aplicados como </a:t>
            </a:r>
            <a:r>
              <a:rPr lang="pt-BR" b="1" dirty="0"/>
              <a:t>critérios de seleção dos </a:t>
            </a:r>
            <a:r>
              <a:rPr lang="pt-BR" b="1" dirty="0" smtClean="0"/>
              <a:t>dados</a:t>
            </a:r>
          </a:p>
          <a:p>
            <a:pPr algn="just">
              <a:lnSpc>
                <a:spcPct val="150000"/>
              </a:lnSpc>
            </a:pPr>
            <a:endParaRPr lang="pt-BR" dirty="0" smtClean="0"/>
          </a:p>
          <a:p>
            <a:pPr algn="just">
              <a:lnSpc>
                <a:spcPct val="150000"/>
              </a:lnSpc>
            </a:pPr>
            <a:r>
              <a:rPr lang="pt-BR" dirty="0" smtClean="0"/>
              <a:t>A </a:t>
            </a:r>
            <a:r>
              <a:rPr lang="pt-BR" dirty="0"/>
              <a:t>exibição das tarefas </a:t>
            </a:r>
            <a:r>
              <a:rPr lang="pt-BR" dirty="0" smtClean="0"/>
              <a:t>será </a:t>
            </a:r>
            <a:r>
              <a:rPr lang="pt-BR" b="1" dirty="0" smtClean="0"/>
              <a:t>limitada</a:t>
            </a:r>
            <a:r>
              <a:rPr lang="pt-BR" dirty="0" smtClean="0"/>
              <a:t> àquelas </a:t>
            </a:r>
            <a:r>
              <a:rPr lang="pt-BR" dirty="0"/>
              <a:t>que </a:t>
            </a:r>
            <a:r>
              <a:rPr lang="pt-BR" dirty="0" smtClean="0"/>
              <a:t>atendem os critérios estabelecidos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t-BR" dirty="0"/>
          </a:p>
          <a:p>
            <a:pPr algn="just">
              <a:lnSpc>
                <a:spcPct val="150000"/>
              </a:lnSpc>
            </a:pP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71" b="-10171"/>
          <a:stretch/>
        </p:blipFill>
        <p:spPr>
          <a:xfrm>
            <a:off x="10772430" y="2722302"/>
            <a:ext cx="4140000" cy="514147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01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 dos processos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120" y="3586580"/>
            <a:ext cx="4380480" cy="438048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6" cy="5527675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pt-BR" sz="2600" dirty="0" smtClean="0"/>
              <a:t>Podem ter um </a:t>
            </a:r>
            <a:r>
              <a:rPr lang="pt-BR" sz="2600" b="1" dirty="0" smtClean="0"/>
              <a:t>formulário</a:t>
            </a:r>
            <a:r>
              <a:rPr lang="pt-BR" sz="2600" dirty="0" smtClean="0"/>
              <a:t> associado ou não, permitindo que processos hoje não formais sejam registrados</a:t>
            </a:r>
          </a:p>
          <a:p>
            <a:pPr>
              <a:lnSpc>
                <a:spcPts val="4000"/>
              </a:lnSpc>
            </a:pPr>
            <a:endParaRPr lang="pt-BR" sz="2600" dirty="0" smtClean="0"/>
          </a:p>
          <a:p>
            <a:pPr>
              <a:lnSpc>
                <a:spcPts val="4000"/>
              </a:lnSpc>
            </a:pPr>
            <a:r>
              <a:rPr lang="pt-BR" sz="2600" dirty="0" smtClean="0"/>
              <a:t>Colaboradores podem </a:t>
            </a:r>
            <a:r>
              <a:rPr lang="pt-BR" sz="2600" b="1" dirty="0" smtClean="0"/>
              <a:t>anexar</a:t>
            </a:r>
            <a:r>
              <a:rPr lang="pt-BR" sz="2600" dirty="0" smtClean="0"/>
              <a:t> documentos ao </a:t>
            </a:r>
            <a:r>
              <a:rPr lang="pt-BR" sz="2600" dirty="0"/>
              <a:t>processo e deixar </a:t>
            </a:r>
            <a:r>
              <a:rPr lang="pt-BR" sz="2600" b="1" dirty="0"/>
              <a:t>observações</a:t>
            </a:r>
            <a:r>
              <a:rPr lang="pt-BR" sz="2600" dirty="0"/>
              <a:t> em qualquer </a:t>
            </a:r>
            <a:r>
              <a:rPr lang="pt-BR" sz="2600" dirty="0" smtClean="0"/>
              <a:t>atividade</a:t>
            </a:r>
          </a:p>
          <a:p>
            <a:pPr>
              <a:lnSpc>
                <a:spcPts val="4000"/>
              </a:lnSpc>
            </a:pPr>
            <a:endParaRPr lang="pt-BR" sz="2600" dirty="0"/>
          </a:p>
          <a:p>
            <a:pPr>
              <a:lnSpc>
                <a:spcPts val="4000"/>
              </a:lnSpc>
            </a:pPr>
            <a:r>
              <a:rPr lang="pt-BR" sz="2600" dirty="0" smtClean="0"/>
              <a:t>O encaminhamento das tarefas pode ser manual, restritivo ou automático</a:t>
            </a:r>
          </a:p>
          <a:p>
            <a:pPr>
              <a:lnSpc>
                <a:spcPts val="4000"/>
              </a:lnSpc>
            </a:pPr>
            <a:endParaRPr lang="pt-BR" sz="2600" dirty="0" smtClean="0"/>
          </a:p>
          <a:p>
            <a:pPr>
              <a:lnSpc>
                <a:spcPts val="4000"/>
              </a:lnSpc>
            </a:pPr>
            <a:r>
              <a:rPr lang="pt-BR" sz="2600" dirty="0" smtClean="0"/>
              <a:t>É </a:t>
            </a:r>
            <a:r>
              <a:rPr lang="pt-BR" sz="2600" dirty="0"/>
              <a:t>possível </a:t>
            </a:r>
            <a:r>
              <a:rPr lang="pt-BR" sz="2600" b="1" dirty="0"/>
              <a:t>transferir</a:t>
            </a:r>
            <a:r>
              <a:rPr lang="pt-BR" sz="2600" dirty="0"/>
              <a:t> tarefas entre </a:t>
            </a:r>
            <a:r>
              <a:rPr lang="pt-BR" sz="2600" dirty="0" smtClean="0"/>
              <a:t>indivíduos ou </a:t>
            </a:r>
            <a:r>
              <a:rPr lang="pt-BR" sz="2600" dirty="0"/>
              <a:t>atribuí-las a um grupo de pessoas</a:t>
            </a:r>
          </a:p>
          <a:p>
            <a:pPr>
              <a:lnSpc>
                <a:spcPts val="4000"/>
              </a:lnSpc>
            </a:pP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94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Filtros de tarefas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30" y="2387600"/>
            <a:ext cx="10625790" cy="571341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22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Consultar solicitações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9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08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Consultar solicitações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2" y="2387600"/>
            <a:ext cx="11176447" cy="5681881"/>
          </a:xfrm>
          <a:ln>
            <a:solidFill>
              <a:schemeClr val="bg2"/>
            </a:solidFill>
          </a:ln>
        </p:spPr>
      </p:pic>
      <p:sp>
        <p:nvSpPr>
          <p:cNvPr id="10" name="Elipse 9"/>
          <p:cNvSpPr/>
          <p:nvPr/>
        </p:nvSpPr>
        <p:spPr>
          <a:xfrm>
            <a:off x="1996602" y="7529481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72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Consultar solicitações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0"/>
          </p:nvPr>
        </p:nvSpPr>
        <p:spPr>
          <a:xfrm>
            <a:off x="2184718" y="1786112"/>
            <a:ext cx="12382620" cy="5873116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pt-BR" dirty="0" smtClean="0"/>
              <a:t>Permite consultar solicitações existentes, em andamento ou encerradas, verificar em qual tarefa se encontra, quem é o solicitante e o responsável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pt-BR" dirty="0" smtClean="0"/>
              <a:t>É possível verificar o total de solicitações. Cada aba exibe a quantidade de solicitações atrasadas, no prazo, finalizadas e canceladas 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pt-BR" dirty="0" smtClean="0"/>
              <a:t>Somente um usuário Administrador pode consultar todas as solicitações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r>
              <a:rPr lang="pt-BR" dirty="0" smtClean="0"/>
              <a:t>Um usuário comum pode visualizar apenas as solicitações que iniciou, participou ou as solicitações de processos públicos, além das solicitações das quais é Gestor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6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Consulta de solicitações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9"/>
          <a:stretch/>
        </p:blipFill>
        <p:spPr>
          <a:xfrm>
            <a:off x="3449008" y="2387600"/>
            <a:ext cx="9351635" cy="5713413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5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Consulta de solicitações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b="1" dirty="0" smtClean="0"/>
              <a:t>Exportar: </a:t>
            </a:r>
            <a:r>
              <a:rPr lang="pt-BR" dirty="0" smtClean="0"/>
              <a:t>a </a:t>
            </a:r>
            <a:r>
              <a:rPr lang="pt-BR" dirty="0"/>
              <a:t>consulta será executada em segundo </a:t>
            </a:r>
            <a:r>
              <a:rPr lang="pt-BR" dirty="0" smtClean="0"/>
              <a:t>plano. Ao finalizar, </a:t>
            </a:r>
            <a:r>
              <a:rPr lang="pt-BR" dirty="0"/>
              <a:t>o </a:t>
            </a:r>
            <a:r>
              <a:rPr lang="pt-BR" dirty="0" smtClean="0"/>
              <a:t>fluig publicará </a:t>
            </a:r>
            <a:r>
              <a:rPr lang="pt-BR" dirty="0"/>
              <a:t>o arquivo na pasta particular do usuário e o notificará por meio de </a:t>
            </a:r>
            <a:r>
              <a:rPr lang="pt-BR" dirty="0" smtClean="0"/>
              <a:t>e-mail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É possível incluir </a:t>
            </a:r>
            <a:r>
              <a:rPr lang="pt-BR" b="1" dirty="0" smtClean="0"/>
              <a:t>dados das atividades</a:t>
            </a:r>
            <a:r>
              <a:rPr lang="pt-BR" dirty="0" smtClean="0"/>
              <a:t> e/ou </a:t>
            </a:r>
            <a:r>
              <a:rPr lang="pt-BR" b="1" dirty="0" smtClean="0"/>
              <a:t>dos formulários </a:t>
            </a:r>
            <a:r>
              <a:rPr lang="pt-BR" dirty="0" smtClean="0"/>
              <a:t>no relatório exportado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b="1" dirty="0" smtClean="0"/>
              <a:t>Incluir/Agrupar múltiplos registros: </a:t>
            </a:r>
            <a:r>
              <a:rPr lang="pt-BR" dirty="0" smtClean="0"/>
              <a:t>adiciona os dados de campos pai x filho no relatório e agrupa-os por solicitação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63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Eliminar solicitações</a:t>
            </a:r>
            <a:endParaRPr lang="pt-BR" b="1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10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21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Eliminar solicitações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02" y="2387600"/>
            <a:ext cx="11176447" cy="5681880"/>
          </a:xfrm>
          <a:ln>
            <a:solidFill>
              <a:schemeClr val="bg2"/>
            </a:solidFill>
          </a:ln>
        </p:spPr>
      </p:pic>
      <p:sp>
        <p:nvSpPr>
          <p:cNvPr id="10" name="Elipse 9"/>
          <p:cNvSpPr/>
          <p:nvPr/>
        </p:nvSpPr>
        <p:spPr>
          <a:xfrm>
            <a:off x="1996602" y="7529481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55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Eliminar solicitações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Solicitações de processo que tenham sido finalizadas ou canceladas e são utilizadas apenas para consultas ou já não são mais necessárias, podem ser eliminadas utilizando esta opção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Somente </a:t>
            </a:r>
            <a:r>
              <a:rPr lang="pt-BR" dirty="0"/>
              <a:t>o solicitante, o gestor e os administradores podem eliminar uma </a:t>
            </a:r>
            <a:r>
              <a:rPr lang="pt-BR" dirty="0" smtClean="0"/>
              <a:t>solicitação</a:t>
            </a:r>
            <a:endParaRPr lang="pt-BR" dirty="0"/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601" y="5529528"/>
            <a:ext cx="1909998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84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Converter solicitações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11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693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dos </a:t>
            </a:r>
            <a:r>
              <a:rPr lang="pt-BR" dirty="0" smtClean="0"/>
              <a:t>processos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120" y="3586580"/>
            <a:ext cx="4380480" cy="438048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6" cy="5527675"/>
          </a:xfrm>
        </p:spPr>
        <p:txBody>
          <a:bodyPr/>
          <a:lstStyle/>
          <a:p>
            <a:pPr>
              <a:lnSpc>
                <a:spcPts val="4000"/>
              </a:lnSpc>
            </a:pPr>
            <a:r>
              <a:rPr lang="pt-BR" sz="2600" dirty="0" smtClean="0"/>
              <a:t>Todas </a:t>
            </a:r>
            <a:r>
              <a:rPr lang="pt-BR" sz="2600" dirty="0"/>
              <a:t>as movimentações são registradas e o </a:t>
            </a:r>
            <a:r>
              <a:rPr lang="pt-BR" sz="2600" b="1" dirty="0"/>
              <a:t>histórico</a:t>
            </a:r>
            <a:r>
              <a:rPr lang="pt-BR" sz="2600" dirty="0"/>
              <a:t> das solicitações está disponível para todos os </a:t>
            </a:r>
            <a:r>
              <a:rPr lang="pt-BR" sz="2600" dirty="0" smtClean="0"/>
              <a:t>colaboradores do processo</a:t>
            </a:r>
          </a:p>
          <a:p>
            <a:endParaRPr lang="pt-BR" sz="2600" dirty="0"/>
          </a:p>
          <a:p>
            <a:pPr>
              <a:lnSpc>
                <a:spcPts val="4000"/>
              </a:lnSpc>
            </a:pPr>
            <a:r>
              <a:rPr lang="pt-BR" sz="2600" dirty="0"/>
              <a:t>As atividades podem </a:t>
            </a:r>
            <a:r>
              <a:rPr lang="pt-BR" sz="2600" dirty="0" smtClean="0"/>
              <a:t>ficar a cargo de </a:t>
            </a:r>
            <a:r>
              <a:rPr lang="pt-BR" sz="2600" b="1" dirty="0" smtClean="0"/>
              <a:t>mais de um colaborador </a:t>
            </a:r>
            <a:r>
              <a:rPr lang="pt-BR" sz="2600" dirty="0" smtClean="0"/>
              <a:t>e </a:t>
            </a:r>
            <a:r>
              <a:rPr lang="pt-BR" sz="2600" dirty="0"/>
              <a:t>todos sabem quem são os responsáveis e quem já completou a </a:t>
            </a:r>
            <a:r>
              <a:rPr lang="pt-BR" sz="2600" dirty="0" smtClean="0"/>
              <a:t>tarefa</a:t>
            </a:r>
            <a:endParaRPr lang="pt-BR" sz="2600" dirty="0"/>
          </a:p>
          <a:p>
            <a:endParaRPr lang="pt-BR" sz="2600" dirty="0" smtClean="0"/>
          </a:p>
          <a:p>
            <a:pPr>
              <a:lnSpc>
                <a:spcPts val="4000"/>
              </a:lnSpc>
            </a:pPr>
            <a:r>
              <a:rPr lang="pt-BR" sz="2600" dirty="0"/>
              <a:t> É possível especificar um percentual de </a:t>
            </a:r>
            <a:r>
              <a:rPr lang="pt-BR" sz="2600" b="1" dirty="0"/>
              <a:t>consenso</a:t>
            </a:r>
            <a:r>
              <a:rPr lang="pt-BR" sz="2600" dirty="0"/>
              <a:t>, permitindo criar atividades “democráticas”, onde a maioria </a:t>
            </a:r>
            <a:r>
              <a:rPr lang="pt-BR" sz="2600" dirty="0" smtClean="0"/>
              <a:t>vence</a:t>
            </a:r>
          </a:p>
          <a:p>
            <a:endParaRPr lang="pt-BR" sz="2600" dirty="0"/>
          </a:p>
          <a:p>
            <a:pPr>
              <a:lnSpc>
                <a:spcPts val="4000"/>
              </a:lnSpc>
            </a:pPr>
            <a:r>
              <a:rPr lang="pt-BR" sz="2600" dirty="0" smtClean="0"/>
              <a:t>Colaboradores </a:t>
            </a:r>
            <a:r>
              <a:rPr lang="pt-BR" sz="2600" dirty="0"/>
              <a:t>são </a:t>
            </a:r>
            <a:r>
              <a:rPr lang="pt-BR" sz="2600" b="1" dirty="0" smtClean="0"/>
              <a:t>notificados</a:t>
            </a:r>
            <a:r>
              <a:rPr lang="pt-BR" sz="2600" dirty="0" smtClean="0"/>
              <a:t> </a:t>
            </a:r>
            <a:r>
              <a:rPr lang="pt-BR" sz="2600" dirty="0"/>
              <a:t>via </a:t>
            </a:r>
            <a:r>
              <a:rPr lang="pt-BR" sz="2600" dirty="0" smtClean="0"/>
              <a:t>e-mail </a:t>
            </a:r>
            <a:r>
              <a:rPr lang="pt-BR" sz="2600" dirty="0"/>
              <a:t>quando existem </a:t>
            </a:r>
            <a:r>
              <a:rPr lang="pt-BR" sz="2600" dirty="0" smtClean="0"/>
              <a:t>atividades pendentes</a:t>
            </a:r>
            <a:endParaRPr lang="pt-BR" sz="2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40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Converter solicitações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38" y="2179526"/>
            <a:ext cx="9634611" cy="5889954"/>
          </a:xfrm>
          <a:ln>
            <a:solidFill>
              <a:schemeClr val="bg2"/>
            </a:solidFill>
          </a:ln>
        </p:spPr>
      </p:pic>
      <p:sp>
        <p:nvSpPr>
          <p:cNvPr id="10" name="Elipse 9"/>
          <p:cNvSpPr/>
          <p:nvPr/>
        </p:nvSpPr>
        <p:spPr>
          <a:xfrm>
            <a:off x="12182775" y="7529480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Converter solicitações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algn="just">
              <a:lnSpc>
                <a:spcPts val="3800"/>
              </a:lnSpc>
            </a:pPr>
            <a:r>
              <a:rPr lang="pt-BR" dirty="0"/>
              <a:t>Por meio da Conversão de </a:t>
            </a:r>
            <a:r>
              <a:rPr lang="pt-BR" dirty="0" smtClean="0"/>
              <a:t>Solicitações </a:t>
            </a:r>
            <a:r>
              <a:rPr lang="pt-BR" dirty="0"/>
              <a:t>é possível converter solicitações com versões mais antigas para versões mais novas, ou seja, o processo antigo recebe </a:t>
            </a:r>
            <a:r>
              <a:rPr lang="pt-BR" dirty="0" smtClean="0"/>
              <a:t>todas as configurações e </a:t>
            </a:r>
            <a:r>
              <a:rPr lang="pt-BR" dirty="0"/>
              <a:t>atividades da versão mais </a:t>
            </a:r>
            <a:r>
              <a:rPr lang="pt-BR" dirty="0" smtClean="0"/>
              <a:t>nova</a:t>
            </a:r>
          </a:p>
          <a:p>
            <a:pPr algn="just">
              <a:lnSpc>
                <a:spcPts val="3800"/>
              </a:lnSpc>
            </a:pPr>
            <a:endParaRPr lang="pt-BR" dirty="0"/>
          </a:p>
          <a:p>
            <a:pPr algn="just">
              <a:lnSpc>
                <a:spcPts val="3800"/>
              </a:lnSpc>
            </a:pPr>
            <a:r>
              <a:rPr lang="pt-BR" dirty="0"/>
              <a:t>Nem todas as solicitações já iniciadas </a:t>
            </a:r>
            <a:r>
              <a:rPr lang="pt-BR" dirty="0" smtClean="0"/>
              <a:t>de um </a:t>
            </a:r>
            <a:r>
              <a:rPr lang="pt-BR" dirty="0"/>
              <a:t>processo precisam ser </a:t>
            </a:r>
            <a:r>
              <a:rPr lang="pt-BR" dirty="0" smtClean="0"/>
              <a:t>convertidas</a:t>
            </a:r>
          </a:p>
          <a:p>
            <a:pPr algn="just">
              <a:lnSpc>
                <a:spcPts val="3800"/>
              </a:lnSpc>
            </a:pPr>
            <a:endParaRPr lang="pt-BR" dirty="0"/>
          </a:p>
          <a:p>
            <a:pPr algn="just">
              <a:lnSpc>
                <a:spcPts val="3800"/>
              </a:lnSpc>
            </a:pPr>
            <a:r>
              <a:rPr lang="pt-BR" dirty="0"/>
              <a:t>Ao converter a solicitação, todas as tarefas pendentes serão finalizadas e novas tarefas serão criadas para as atividades de </a:t>
            </a:r>
            <a:r>
              <a:rPr lang="pt-BR" dirty="0" smtClean="0"/>
              <a:t>destino</a:t>
            </a:r>
            <a:endParaRPr lang="pt-BR" dirty="0"/>
          </a:p>
          <a:p>
            <a:pPr algn="just">
              <a:lnSpc>
                <a:spcPts val="3800"/>
              </a:lnSpc>
            </a:pPr>
            <a:endParaRPr lang="pt-BR" dirty="0" smtClean="0"/>
          </a:p>
          <a:p>
            <a:pPr algn="just">
              <a:lnSpc>
                <a:spcPts val="3800"/>
              </a:lnSpc>
            </a:pPr>
            <a:endParaRPr lang="pt-BR" dirty="0" smtClean="0"/>
          </a:p>
          <a:p>
            <a:pPr algn="just">
              <a:lnSpc>
                <a:spcPts val="3800"/>
              </a:lnSpc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422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Sincronização de datasets</a:t>
            </a:r>
            <a:endParaRPr lang="pt-BR" dirty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12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07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386" b="-24386"/>
          <a:stretch/>
        </p:blipFill>
        <p:spPr>
          <a:xfrm>
            <a:off x="10071713" y="3360287"/>
            <a:ext cx="4451350" cy="552767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de datasets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4200"/>
              </a:lnSpc>
              <a:spcBef>
                <a:spcPts val="3000"/>
              </a:spcBef>
            </a:pPr>
            <a:r>
              <a:rPr lang="pt-BR" dirty="0"/>
              <a:t>É uma </a:t>
            </a:r>
            <a:r>
              <a:rPr lang="pt-BR" dirty="0" smtClean="0"/>
              <a:t>prática comum </a:t>
            </a:r>
            <a:r>
              <a:rPr lang="pt-BR" dirty="0"/>
              <a:t>trazer dados de </a:t>
            </a:r>
            <a:r>
              <a:rPr lang="pt-BR" b="1" dirty="0"/>
              <a:t>sistemas externos </a:t>
            </a:r>
            <a:r>
              <a:rPr lang="pt-BR" dirty="0"/>
              <a:t>para complementar informações do formulário de </a:t>
            </a:r>
            <a:r>
              <a:rPr lang="pt-BR" dirty="0" smtClean="0"/>
              <a:t>um processo</a:t>
            </a:r>
            <a:endParaRPr lang="pt-BR" dirty="0"/>
          </a:p>
          <a:p>
            <a:pPr>
              <a:lnSpc>
                <a:spcPts val="4200"/>
              </a:lnSpc>
              <a:spcBef>
                <a:spcPts val="3000"/>
              </a:spcBef>
            </a:pPr>
            <a:r>
              <a:rPr lang="pt-BR" dirty="0" smtClean="0"/>
              <a:t>Como </a:t>
            </a:r>
            <a:r>
              <a:rPr lang="pt-BR" dirty="0"/>
              <a:t>tratam-se de sistemas </a:t>
            </a:r>
            <a:r>
              <a:rPr lang="pt-BR" dirty="0" smtClean="0"/>
              <a:t>externos, </a:t>
            </a:r>
            <a:r>
              <a:rPr lang="pt-BR" b="1" dirty="0" smtClean="0"/>
              <a:t>eventuais </a:t>
            </a:r>
            <a:r>
              <a:rPr lang="pt-BR" b="1" dirty="0"/>
              <a:t>problemas </a:t>
            </a:r>
            <a:r>
              <a:rPr lang="pt-BR" dirty="0"/>
              <a:t>de performance ou disponibilidade impactarão o </a:t>
            </a:r>
            <a:r>
              <a:rPr lang="pt-BR" dirty="0" smtClean="0"/>
              <a:t>fluig </a:t>
            </a:r>
            <a:r>
              <a:rPr lang="pt-BR" dirty="0"/>
              <a:t>e podem </a:t>
            </a:r>
            <a:r>
              <a:rPr lang="pt-BR" dirty="0" smtClean="0"/>
              <a:t>inviabilizar </a:t>
            </a:r>
            <a:r>
              <a:rPr lang="pt-BR" dirty="0"/>
              <a:t>o uso de determinado </a:t>
            </a:r>
            <a:r>
              <a:rPr lang="pt-BR" dirty="0" smtClean="0"/>
              <a:t>processo</a:t>
            </a:r>
            <a:endParaRPr lang="pt-BR" dirty="0"/>
          </a:p>
          <a:p>
            <a:pPr>
              <a:lnSpc>
                <a:spcPts val="4200"/>
              </a:lnSpc>
              <a:spcBef>
                <a:spcPts val="3000"/>
              </a:spcBef>
            </a:pPr>
            <a:r>
              <a:rPr lang="pt-BR" dirty="0"/>
              <a:t>No modelo de </a:t>
            </a:r>
            <a:r>
              <a:rPr lang="pt-BR" b="1" dirty="0"/>
              <a:t>dados sincronizados</a:t>
            </a:r>
            <a:r>
              <a:rPr lang="pt-BR" dirty="0"/>
              <a:t>, </a:t>
            </a:r>
            <a:r>
              <a:rPr lang="pt-BR" dirty="0" smtClean="0"/>
              <a:t>através </a:t>
            </a:r>
            <a:r>
              <a:rPr lang="pt-BR" dirty="0"/>
              <a:t>de uma tarefa agendada </a:t>
            </a:r>
            <a:r>
              <a:rPr lang="pt-BR" dirty="0" smtClean="0"/>
              <a:t>o fluig realiza a consulta </a:t>
            </a:r>
            <a:r>
              <a:rPr lang="pt-BR" dirty="0"/>
              <a:t>do sistema externo e </a:t>
            </a:r>
            <a:r>
              <a:rPr lang="pt-BR" b="1" dirty="0"/>
              <a:t>copia os dados </a:t>
            </a:r>
            <a:r>
              <a:rPr lang="pt-BR" dirty="0" smtClean="0"/>
              <a:t>dentro </a:t>
            </a:r>
            <a:r>
              <a:rPr lang="pt-BR" dirty="0"/>
              <a:t>do banco de dados do </a:t>
            </a:r>
            <a:r>
              <a:rPr lang="pt-BR" dirty="0" smtClean="0"/>
              <a:t>fluig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87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Sincronização de datasets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25" y="2387600"/>
            <a:ext cx="10281800" cy="5662322"/>
          </a:xfrm>
          <a:ln>
            <a:solidFill>
              <a:schemeClr val="bg2"/>
            </a:solidFill>
          </a:ln>
        </p:spPr>
      </p:pic>
      <p:grpSp>
        <p:nvGrpSpPr>
          <p:cNvPr id="6" name="Grupo 5"/>
          <p:cNvGrpSpPr/>
          <p:nvPr/>
        </p:nvGrpSpPr>
        <p:grpSpPr>
          <a:xfrm>
            <a:off x="12635725" y="7110245"/>
            <a:ext cx="1260000" cy="1260000"/>
            <a:chOff x="2296488" y="6684578"/>
            <a:chExt cx="1008000" cy="1008000"/>
          </a:xfrm>
        </p:grpSpPr>
        <p:sp>
          <p:nvSpPr>
            <p:cNvPr id="7" name="Elipse 6"/>
            <p:cNvSpPr/>
            <p:nvPr/>
          </p:nvSpPr>
          <p:spPr>
            <a:xfrm>
              <a:off x="2296488" y="6684578"/>
              <a:ext cx="1008000" cy="1008000"/>
            </a:xfrm>
            <a:prstGeom prst="ellipse">
              <a:avLst/>
            </a:prstGeom>
            <a:solidFill>
              <a:schemeClr val="accent5"/>
            </a:solidFill>
            <a:ln w="19050" cap="rnd">
              <a:noFill/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8" name="Imagem 7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12" y="6828578"/>
              <a:ext cx="731151" cy="720000"/>
            </a:xfrm>
            <a:prstGeom prst="rect">
              <a:avLst/>
            </a:prstGeom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533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O usuário precisa informar um centro de custo no formulário. A lista dos centros de custo válidos está disponível em um </a:t>
            </a:r>
            <a:r>
              <a:rPr lang="pt-BR" dirty="0" smtClean="0">
                <a:solidFill>
                  <a:schemeClr val="accent2"/>
                </a:solidFill>
              </a:rPr>
              <a:t>sistema externo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O usuário deverá acessar um campo do formulário que solicita informações para o </a:t>
            </a:r>
            <a:r>
              <a:rPr lang="pt-BR" dirty="0" err="1" smtClean="0"/>
              <a:t>dataset</a:t>
            </a:r>
            <a:r>
              <a:rPr lang="pt-BR" dirty="0" smtClean="0"/>
              <a:t>, que por sua vez faz a requisição ao serviço de dados do sistema externo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Se este processo possuir uma média de 5 mil solicitações por dia, teremos pelo menos </a:t>
            </a:r>
            <a:r>
              <a:rPr lang="pt-BR" dirty="0">
                <a:solidFill>
                  <a:schemeClr val="accent2"/>
                </a:solidFill>
              </a:rPr>
              <a:t>5 mil acessos ao sistema externo</a:t>
            </a:r>
            <a:r>
              <a:rPr lang="pt-BR" dirty="0"/>
              <a:t>, que em muitos casos acaba retornando sempre as mesmas </a:t>
            </a:r>
            <a:r>
              <a:rPr lang="pt-BR" dirty="0" smtClean="0"/>
              <a:t>informações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50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exemplo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Caso o administrador do sistema opte por </a:t>
            </a:r>
            <a:r>
              <a:rPr lang="pt-BR" dirty="0" smtClean="0">
                <a:solidFill>
                  <a:schemeClr val="accent2"/>
                </a:solidFill>
              </a:rPr>
              <a:t>agendar a tarefa</a:t>
            </a:r>
            <a:r>
              <a:rPr lang="pt-BR" dirty="0" smtClean="0"/>
              <a:t> que atualiza a lista de centros de custo uma vez por dia, a performance e a disponibilidade do sistema externo não afetarão mais o desempenho do fluig e dos processos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50" y="4743925"/>
            <a:ext cx="6643370" cy="32621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2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13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64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mobile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800177" y="2529204"/>
            <a:ext cx="10105697" cy="552767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Recursos disponíveis: 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Formulário </a:t>
            </a:r>
            <a:r>
              <a:rPr lang="pt-BR" b="1" dirty="0" smtClean="0"/>
              <a:t>único</a:t>
            </a:r>
            <a:r>
              <a:rPr lang="pt-BR" dirty="0" smtClean="0"/>
              <a:t> para Web e Mobile 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Formulários criados através do editor web do fluig </a:t>
            </a:r>
            <a:r>
              <a:rPr lang="pt-BR" dirty="0"/>
              <a:t>utilizam o </a:t>
            </a:r>
            <a:r>
              <a:rPr lang="pt-BR" dirty="0" err="1">
                <a:hlinkClick r:id="rId4"/>
              </a:rPr>
              <a:t>Style</a:t>
            </a:r>
            <a:r>
              <a:rPr lang="pt-BR" dirty="0">
                <a:hlinkClick r:id="rId4"/>
              </a:rPr>
              <a:t> </a:t>
            </a:r>
            <a:r>
              <a:rPr lang="pt-BR" dirty="0" err="1" smtClean="0">
                <a:hlinkClick r:id="rId4"/>
              </a:rPr>
              <a:t>Guide</a:t>
            </a:r>
            <a:r>
              <a:rPr lang="pt-BR" dirty="0" smtClean="0"/>
              <a:t>, portanto estão preparados para Mobile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Desenvolvimento de formulário Mobile:</a:t>
            </a:r>
          </a:p>
          <a:p>
            <a:pPr algn="just"/>
            <a:endParaRPr lang="pt-BR" dirty="0" smtClean="0"/>
          </a:p>
          <a:p>
            <a:pPr marL="0" indent="0" algn="just">
              <a:buNone/>
            </a:pPr>
            <a:r>
              <a:rPr lang="pt-BR" b="1" dirty="0" smtClean="0"/>
              <a:t>Ad Hoc</a:t>
            </a:r>
            <a:r>
              <a:rPr lang="pt-BR" dirty="0" smtClean="0"/>
              <a:t>: Criação de tarefas adicionais via Mobile </a:t>
            </a:r>
            <a:r>
              <a:rPr lang="pt-BR" dirty="0" smtClean="0">
                <a:solidFill>
                  <a:srgbClr val="ED145B"/>
                </a:solidFill>
              </a:rPr>
              <a:t>(Em breve!)</a:t>
            </a:r>
            <a:endParaRPr lang="pt-BR" dirty="0">
              <a:solidFill>
                <a:srgbClr val="ED145B"/>
              </a:solidFill>
            </a:endParaRPr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8244" r="-1771" b="18300"/>
          <a:stretch/>
        </p:blipFill>
        <p:spPr>
          <a:xfrm>
            <a:off x="11657212" y="2529204"/>
            <a:ext cx="4450715" cy="5527357"/>
          </a:xfrm>
        </p:spPr>
      </p:pic>
      <p:pic>
        <p:nvPicPr>
          <p:cNvPr id="7" name="Imagem 6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48" y="2713641"/>
            <a:ext cx="438690" cy="432000"/>
          </a:xfrm>
          <a:prstGeom prst="rect">
            <a:avLst/>
          </a:prstGeom>
        </p:spPr>
      </p:pic>
      <p:pic>
        <p:nvPicPr>
          <p:cNvPr id="9" name="Imagem 8">
            <a:hlinkClick r:id="rId8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398" y="5546178"/>
            <a:ext cx="438690" cy="432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7" y="6501302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45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Processos off-line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Permite preencher informações no formulário para </a:t>
            </a:r>
            <a:r>
              <a:rPr lang="pt-BR" b="1" dirty="0" smtClean="0"/>
              <a:t>futura sincronização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É </a:t>
            </a:r>
            <a:r>
              <a:rPr lang="pt-BR" dirty="0"/>
              <a:t>possível utilizar o guia de estilos </a:t>
            </a:r>
            <a:r>
              <a:rPr lang="pt-BR" dirty="0" smtClean="0"/>
              <a:t>sem </a:t>
            </a:r>
            <a:r>
              <a:rPr lang="pt-BR" dirty="0"/>
              <a:t>a necessidade de qualquer conexão a </a:t>
            </a:r>
            <a:r>
              <a:rPr lang="pt-BR" dirty="0" smtClean="0"/>
              <a:t>internet</a:t>
            </a:r>
          </a:p>
          <a:p>
            <a:pPr>
              <a:lnSpc>
                <a:spcPct val="150000"/>
              </a:lnSpc>
            </a:pPr>
            <a:r>
              <a:rPr lang="pt-BR" b="1" dirty="0" smtClean="0"/>
              <a:t>Uma </a:t>
            </a:r>
            <a:r>
              <a:rPr lang="pt-BR" b="1" dirty="0"/>
              <a:t>vez ao dia </a:t>
            </a:r>
            <a:r>
              <a:rPr lang="pt-BR" dirty="0"/>
              <a:t>o fluig Mobile </a:t>
            </a:r>
            <a:r>
              <a:rPr lang="pt-BR" dirty="0" smtClean="0"/>
              <a:t>verifica </a:t>
            </a:r>
            <a:r>
              <a:rPr lang="pt-BR" dirty="0"/>
              <a:t>novas </a:t>
            </a:r>
            <a:r>
              <a:rPr lang="pt-BR" dirty="0" smtClean="0"/>
              <a:t>atualizações. Caso </a:t>
            </a:r>
            <a:r>
              <a:rPr lang="pt-BR" dirty="0"/>
              <a:t>alguma </a:t>
            </a:r>
            <a:r>
              <a:rPr lang="pt-BR" dirty="0" smtClean="0"/>
              <a:t>esteja </a:t>
            </a:r>
            <a:r>
              <a:rPr lang="pt-BR" dirty="0"/>
              <a:t>disponível, </a:t>
            </a:r>
            <a:r>
              <a:rPr lang="pt-BR" dirty="0" smtClean="0"/>
              <a:t>será feito o download automaticamente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Suporte a datasets off-line (</a:t>
            </a:r>
            <a:r>
              <a:rPr lang="pt-BR" dirty="0" err="1" smtClean="0"/>
              <a:t>iOS</a:t>
            </a:r>
            <a:r>
              <a:rPr lang="pt-BR" dirty="0" smtClean="0"/>
              <a:t> e Android)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Anexos </a:t>
            </a:r>
            <a:r>
              <a:rPr lang="pt-BR" dirty="0"/>
              <a:t>off-line não podem ter referências </a:t>
            </a:r>
            <a:r>
              <a:rPr lang="pt-BR" dirty="0" smtClean="0"/>
              <a:t>externas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81" y="7289581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11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BACKING_FORM_KEY" val="7538536-c:\users\leoberto.preuss\documents\gestão de conhecimento\novos treinamentos 1.5\treinamentos - funcional bpm.pptx"/>
  <p:tag name="ARTICULATE_PRESENTER_VERSION" val="7"/>
  <p:tag name="ARTICULATE_PROJECT_OPEN" val="0"/>
  <p:tag name="ARTICULATE_SLIDE_COUNT" val="1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3841</Words>
  <Application>Microsoft Office PowerPoint</Application>
  <PresentationFormat>Personalizar</PresentationFormat>
  <Paragraphs>542</Paragraphs>
  <Slides>110</Slides>
  <Notes>25</Notes>
  <HiddenSlides>0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20</vt:i4>
      </vt:variant>
      <vt:variant>
        <vt:lpstr>Títulos de slides</vt:lpstr>
      </vt:variant>
      <vt:variant>
        <vt:i4>110</vt:i4>
      </vt:variant>
    </vt:vector>
  </HeadingPairs>
  <TitlesOfParts>
    <vt:vector size="141" baseType="lpstr">
      <vt:lpstr>Arial</vt:lpstr>
      <vt:lpstr>Calibri</vt:lpstr>
      <vt:lpstr>Gill Sans Light</vt:lpstr>
      <vt:lpstr>Open Sans</vt:lpstr>
      <vt:lpstr>Open Sans Bold</vt:lpstr>
      <vt:lpstr>Open Sans Light</vt:lpstr>
      <vt:lpstr>Open Sans Semibold</vt:lpstr>
      <vt:lpstr>Tahoma</vt:lpstr>
      <vt:lpstr>Trebuchet MS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1_SLIDES_CONTEÚDOS</vt:lpstr>
      <vt:lpstr>Apresentação do PowerPoint</vt:lpstr>
      <vt:lpstr>Bpm</vt:lpstr>
      <vt:lpstr>ÍNDICE</vt:lpstr>
      <vt:lpstr>bpm</vt:lpstr>
      <vt:lpstr>Apresentação do PowerPoint</vt:lpstr>
      <vt:lpstr>O que é processo?</vt:lpstr>
      <vt:lpstr>Qual a diferença entre BPM e processo?</vt:lpstr>
      <vt:lpstr>Características dos processos</vt:lpstr>
      <vt:lpstr>Características dos processos</vt:lpstr>
      <vt:lpstr>Composição dos processos</vt:lpstr>
      <vt:lpstr>Apresentação do PowerPoint</vt:lpstr>
      <vt:lpstr>Cadastro de clientes</vt:lpstr>
      <vt:lpstr>Requisição de desligamento</vt:lpstr>
      <vt:lpstr>Liberação de equipamentos</vt:lpstr>
      <vt:lpstr>Qualificação de fornecedor</vt:lpstr>
      <vt:lpstr>Priorização de pedido de venda</vt:lpstr>
      <vt:lpstr>Cadastro Unificado de Materiais integrado ao ERP SAP</vt:lpstr>
      <vt:lpstr>Apresentação do PowerPoint</vt:lpstr>
      <vt:lpstr>Configuração de processos na web</vt:lpstr>
      <vt:lpstr>Vincular formulário ao processo</vt:lpstr>
      <vt:lpstr>Criar formulário vinculado ao processo</vt:lpstr>
      <vt:lpstr>configurar atividade</vt:lpstr>
      <vt:lpstr>Instruções da atividade </vt:lpstr>
      <vt:lpstr>prazos</vt:lpstr>
      <vt:lpstr>prazos</vt:lpstr>
      <vt:lpstr>atraso</vt:lpstr>
      <vt:lpstr>Anexos</vt:lpstr>
      <vt:lpstr>anexos</vt:lpstr>
      <vt:lpstr>Segurança dos anexos</vt:lpstr>
      <vt:lpstr>Por todos os usuários</vt:lpstr>
      <vt:lpstr>Atividade automática</vt:lpstr>
      <vt:lpstr>Condições em atividades automáticas</vt:lpstr>
      <vt:lpstr>Subprocesso</vt:lpstr>
      <vt:lpstr>subprocesso</vt:lpstr>
      <vt:lpstr>subprocesso</vt:lpstr>
      <vt:lpstr>Atividades paralelas</vt:lpstr>
      <vt:lpstr>Atividades conjuntas</vt:lpstr>
      <vt:lpstr>Temas de formulários</vt:lpstr>
      <vt:lpstr>mobile</vt:lpstr>
      <vt:lpstr>Fluig studio</vt:lpstr>
      <vt:lpstr>Exportar processo</vt:lpstr>
      <vt:lpstr>Boas práticas</vt:lpstr>
      <vt:lpstr>Apresentação do PowerPoint</vt:lpstr>
      <vt:lpstr>Ad hoc</vt:lpstr>
      <vt:lpstr>Lista de tarefas</vt:lpstr>
      <vt:lpstr>exemplo de utilização</vt:lpstr>
      <vt:lpstr>Exemplo de utilização</vt:lpstr>
      <vt:lpstr>Exemplo de utilização</vt:lpstr>
      <vt:lpstr>Apresentação do PowerPoint</vt:lpstr>
      <vt:lpstr>Responsável pela atividade</vt:lpstr>
      <vt:lpstr>Gestor do processo</vt:lpstr>
      <vt:lpstr>Apresentação do PowerPoint</vt:lpstr>
      <vt:lpstr>Mecanismos de atribuição</vt:lpstr>
      <vt:lpstr>Mecanismos de atribuição</vt:lpstr>
      <vt:lpstr>Mecanismos de atribuição</vt:lpstr>
      <vt:lpstr>mecanismo de atribuição por associação</vt:lpstr>
      <vt:lpstr>mecanismo de atribuição por campo de formulário</vt:lpstr>
      <vt:lpstr>Mecanismos de atribuição</vt:lpstr>
      <vt:lpstr>Apresentação do PowerPoint</vt:lpstr>
      <vt:lpstr>Iniciar solicitação</vt:lpstr>
      <vt:lpstr>Movimentar solicitação</vt:lpstr>
      <vt:lpstr>Encaminhamento automático</vt:lpstr>
      <vt:lpstr>Fluxo automático</vt:lpstr>
      <vt:lpstr>Fluxo automático</vt:lpstr>
      <vt:lpstr>Complementar solicitações</vt:lpstr>
      <vt:lpstr>Apresentação do PowerPoint</vt:lpstr>
      <vt:lpstr>Resumo de tarefas</vt:lpstr>
      <vt:lpstr>Minhas solicitações</vt:lpstr>
      <vt:lpstr>tarefas a concluir</vt:lpstr>
      <vt:lpstr>Tarefas em pool: grupo</vt:lpstr>
      <vt:lpstr>Tarefas em pool: papel</vt:lpstr>
      <vt:lpstr>Tarefas em consenso</vt:lpstr>
      <vt:lpstr>Minhas tarefas sob gerência</vt:lpstr>
      <vt:lpstr>Movimentação em bloco</vt:lpstr>
      <vt:lpstr>Movimentação em bloco</vt:lpstr>
      <vt:lpstr>Assumir em bloco</vt:lpstr>
      <vt:lpstr>Central de tarefas</vt:lpstr>
      <vt:lpstr>Central de tarefas</vt:lpstr>
      <vt:lpstr>Filtros de tarefas</vt:lpstr>
      <vt:lpstr>Filtros de tarefas</vt:lpstr>
      <vt:lpstr>Apresentação do PowerPoint</vt:lpstr>
      <vt:lpstr>Consultar solicitações</vt:lpstr>
      <vt:lpstr>Consultar solicitações</vt:lpstr>
      <vt:lpstr>Consulta de solicitações</vt:lpstr>
      <vt:lpstr>Consulta de solicitações</vt:lpstr>
      <vt:lpstr>Apresentação do PowerPoint</vt:lpstr>
      <vt:lpstr>Eliminar solicitações</vt:lpstr>
      <vt:lpstr>Eliminar solicitações</vt:lpstr>
      <vt:lpstr>Apresentação do PowerPoint</vt:lpstr>
      <vt:lpstr>Converter solicitações</vt:lpstr>
      <vt:lpstr>Converter solicitações</vt:lpstr>
      <vt:lpstr>Apresentação do PowerPoint</vt:lpstr>
      <vt:lpstr>Sincronização de datasets</vt:lpstr>
      <vt:lpstr>Sincronização de datasets</vt:lpstr>
      <vt:lpstr>exemplo</vt:lpstr>
      <vt:lpstr>exemplo</vt:lpstr>
      <vt:lpstr>Apresentação do PowerPoint</vt:lpstr>
      <vt:lpstr>Fluig mobile</vt:lpstr>
      <vt:lpstr>Processos off-line</vt:lpstr>
      <vt:lpstr>PROCESSOS OFF-LINE</vt:lpstr>
      <vt:lpstr>Fluig style guide</vt:lpstr>
      <vt:lpstr>MÃOS à OBRA!</vt:lpstr>
      <vt:lpstr>Exercícios de fixação - bpm</vt:lpstr>
      <vt:lpstr>Exercícios de fixação - bpm</vt:lpstr>
      <vt:lpstr>Exercícios de fixação - bpm</vt:lpstr>
      <vt:lpstr>Exercícios de fixação - bpm</vt:lpstr>
      <vt:lpstr>Exercícios de fixação - bpm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2016-09-12T14:37:09Z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Treinamentos - Funcional BPM</vt:lpwstr>
  </property>
  <property fmtid="{D5CDD505-2E9C-101B-9397-08002B2CF9AE}" pid="3" name="ArticulateProjectVersion">
    <vt:lpwstr>7</vt:lpwstr>
  </property>
  <property fmtid="{D5CDD505-2E9C-101B-9397-08002B2CF9AE}" pid="4" name="ArticulateUseProject">
    <vt:lpwstr>1</vt:lpwstr>
  </property>
  <property fmtid="{D5CDD505-2E9C-101B-9397-08002B2CF9AE}" pid="5" name="ArticulateGUID">
    <vt:lpwstr>03F36C58-2D35-4CFF-BD97-244289B4B08E</vt:lpwstr>
  </property>
  <property fmtid="{D5CDD505-2E9C-101B-9397-08002B2CF9AE}" pid="6" name="ArticulateProjectFull">
    <vt:lpwstr>C:\Users\leoberto.preuss\Desktop\Treinamentos%2B-%2BFuncional%2BBPM.ppta</vt:lpwstr>
  </property>
</Properties>
</file>